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61" r:id="rId3"/>
    <p:sldId id="347" r:id="rId4"/>
    <p:sldId id="345" r:id="rId5"/>
    <p:sldId id="326" r:id="rId6"/>
    <p:sldId id="346" r:id="rId7"/>
    <p:sldId id="348" r:id="rId8"/>
    <p:sldId id="269" r:id="rId9"/>
    <p:sldId id="273" r:id="rId10"/>
    <p:sldId id="274" r:id="rId11"/>
    <p:sldId id="324" r:id="rId12"/>
    <p:sldId id="279" r:id="rId13"/>
    <p:sldId id="316" r:id="rId14"/>
    <p:sldId id="281" r:id="rId15"/>
    <p:sldId id="337" r:id="rId16"/>
    <p:sldId id="335" r:id="rId17"/>
    <p:sldId id="334" r:id="rId18"/>
    <p:sldId id="283" r:id="rId19"/>
    <p:sldId id="290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03" r:id="rId28"/>
    <p:sldId id="304" r:id="rId29"/>
    <p:sldId id="305" r:id="rId30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7456-325B-48D1-BFE2-53710E3B8A4E}" type="datetimeFigureOut">
              <a:rPr lang="es-ES" smtClean="0"/>
              <a:t>17/06/2021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C838-1E3A-4E3B-B57B-5DE2B67977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67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992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11b487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6d11b4871_0_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46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d11b487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6d11b4871_0_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536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6d11b48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6d11b4871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43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13ee233b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13ee233bc_0_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6d11b487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6d11b4871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9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6d11b487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6d11b4871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495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6d11b487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6d11b4871_0_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586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6d11b487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6d11b4871_0_10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286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6d11b487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6d11b4871_0_1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16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d11b48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d11b4871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78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d11b48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d11b4871_0_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696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d11b48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d11b4871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95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d11b48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d11b4871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646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d11b48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d11b4871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392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d11b48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d11b4871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634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d11b48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d11b4871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927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d11b48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d11b4871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824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d11b4871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d11b4871_0_2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952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6fb682e2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6fb682e24_0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487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6fb682e2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6fb682e24_0_1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975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6fb682e24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6fb682e24_0_29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24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d11b487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6d11b4871_0_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71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3ee233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3ee233bc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85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3ee233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3ee233bc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6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3ee233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3ee233bc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9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6d11b487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6d11b4871_0_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93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6fb682e24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6fb682e24_0_29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6d11b487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6d11b4871_0_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47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0000400" y="673"/>
            <a:ext cx="2191600" cy="21916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654"/>
            <a:ext cx="6871607" cy="6845865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600" cy="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02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5875200" y="0"/>
            <a:ext cx="6316800" cy="68580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000" cy="4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27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8002"/>
            <a:ext cx="1383800" cy="1355049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7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8002"/>
            <a:ext cx="1383800" cy="1355049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6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6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5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8002"/>
            <a:ext cx="1383800" cy="1355049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42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8002"/>
            <a:ext cx="1383800" cy="1355049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3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8002"/>
            <a:ext cx="1383800" cy="1355049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400" cy="233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400" cy="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400" cy="3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89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1" y="5504763"/>
            <a:ext cx="931900" cy="912876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875200" y="1"/>
            <a:ext cx="6316800" cy="6857420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1098467" y="3524165"/>
            <a:ext cx="6368000" cy="1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91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0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216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5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b="1" dirty="0"/>
              <a:t>MEMORIA ALUMNI UBU</a:t>
            </a:r>
            <a:endParaRPr b="1" dirty="0"/>
          </a:p>
          <a:p>
            <a:r>
              <a:rPr lang="es" b="1" dirty="0" smtClean="0"/>
              <a:t>2020-2021</a:t>
            </a:r>
            <a:endParaRPr b="1"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6778600" y="5119733"/>
            <a:ext cx="4627600" cy="6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es" dirty="0"/>
              <a:t>CURSO </a:t>
            </a:r>
            <a:r>
              <a:rPr lang="es" dirty="0" smtClean="0"/>
              <a:t>2020-2021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3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33" y="2555048"/>
            <a:ext cx="4912490" cy="3394585"/>
          </a:xfrm>
          <a:prstGeom prst="rect">
            <a:avLst/>
          </a:prstGeom>
        </p:spPr>
      </p:pic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/>
              <a:t>CURSO </a:t>
            </a:r>
            <a:r>
              <a:rPr lang="es-ES" b="1" u="sng" dirty="0" smtClean="0"/>
              <a:t>HISTORIA</a:t>
            </a:r>
            <a:endParaRPr b="1" u="sng" dirty="0"/>
          </a:p>
          <a:p>
            <a:pPr algn="ctr"/>
            <a:r>
              <a:rPr lang="es" b="1" u="sng" dirty="0" smtClean="0"/>
              <a:t>(</a:t>
            </a:r>
            <a:r>
              <a:rPr lang="es-ES" b="1" u="sng" dirty="0" smtClean="0"/>
              <a:t>La Segunda Guerra Mundial. La última parada del horror ¿Habrá esperanza?</a:t>
            </a:r>
            <a:r>
              <a:rPr lang="es-ES" dirty="0"/>
              <a:t/>
            </a:r>
            <a:br>
              <a:rPr lang="es-ES" dirty="0"/>
            </a:br>
            <a:endParaRPr b="1" u="sng"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1665133" y="2068033"/>
            <a:ext cx="45376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lang="es" sz="2400" dirty="0" smtClean="0"/>
          </a:p>
          <a:p>
            <a:pPr marL="0" indent="0">
              <a:buNone/>
            </a:pPr>
            <a:r>
              <a:rPr lang="es" sz="2400" dirty="0" smtClean="0"/>
              <a:t>Profesora</a:t>
            </a:r>
            <a:r>
              <a:rPr lang="es" sz="2400" dirty="0"/>
              <a:t>:  Carlota Martínez </a:t>
            </a:r>
            <a:r>
              <a:rPr lang="es" sz="2400" dirty="0" smtClean="0"/>
              <a:t>Sáez</a:t>
            </a:r>
          </a:p>
          <a:p>
            <a:pPr marL="0" indent="0"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/>
              <a:t>Asistentes: </a:t>
            </a:r>
            <a:r>
              <a:rPr lang="es" sz="2400" dirty="0" smtClean="0"/>
              <a:t>25 personas</a:t>
            </a:r>
          </a:p>
          <a:p>
            <a:pPr marL="0" indent="0">
              <a:spcBef>
                <a:spcPts val="2133"/>
              </a:spcBef>
              <a:buNone/>
            </a:pPr>
            <a:endParaRPr lang="es-ES" sz="2400" dirty="0" smtClean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s" sz="2400" dirty="0" smtClean="0"/>
              <a:t>Período</a:t>
            </a:r>
            <a:r>
              <a:rPr lang="es" sz="2400" dirty="0"/>
              <a:t>: </a:t>
            </a:r>
            <a:r>
              <a:rPr lang="es" sz="2400" dirty="0" smtClean="0"/>
              <a:t>Enero a Mayo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995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7" y="2181497"/>
            <a:ext cx="5336234" cy="3781675"/>
          </a:xfrm>
          <a:prstGeom prst="rect">
            <a:avLst/>
          </a:prstGeom>
        </p:spPr>
      </p:pic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/>
              <a:t>CURSO </a:t>
            </a:r>
            <a:r>
              <a:rPr lang="es-ES" b="1" u="sng" dirty="0" smtClean="0"/>
              <a:t>HISTORIA</a:t>
            </a:r>
            <a:endParaRPr b="1" u="sng" dirty="0"/>
          </a:p>
          <a:p>
            <a:pPr algn="ctr"/>
            <a:r>
              <a:rPr lang="es" b="1" u="sng" dirty="0" smtClean="0"/>
              <a:t>Vinito Fin de Curso</a:t>
            </a:r>
            <a:r>
              <a:rPr lang="es-ES" dirty="0"/>
              <a:t/>
            </a:r>
            <a:br>
              <a:rPr lang="es-ES" dirty="0"/>
            </a:br>
            <a:endParaRPr b="1" u="sng"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1665133" y="2068033"/>
            <a:ext cx="45376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lang="es" sz="2400" dirty="0" smtClean="0"/>
          </a:p>
          <a:p>
            <a:pPr marL="0" indent="0">
              <a:buNone/>
            </a:pPr>
            <a:r>
              <a:rPr lang="es" sz="2400" dirty="0" smtClean="0"/>
              <a:t>Profesora</a:t>
            </a:r>
            <a:r>
              <a:rPr lang="es" sz="2400" dirty="0"/>
              <a:t>:  Carlota Martínez </a:t>
            </a:r>
            <a:r>
              <a:rPr lang="es" sz="2400" dirty="0" smtClean="0"/>
              <a:t>Sáez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/>
              <a:t>Asistentes: </a:t>
            </a:r>
            <a:r>
              <a:rPr lang="es" sz="2400" dirty="0" smtClean="0"/>
              <a:t>2</a:t>
            </a:r>
            <a:r>
              <a:rPr lang="es" sz="2400" dirty="0"/>
              <a:t>5</a:t>
            </a:r>
            <a:r>
              <a:rPr lang="es" sz="2400" dirty="0" smtClean="0"/>
              <a:t> personas</a:t>
            </a:r>
          </a:p>
          <a:p>
            <a:pPr marL="0" indent="0">
              <a:spcBef>
                <a:spcPts val="2133"/>
              </a:spcBef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35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" b="1" u="sng">
                <a:latin typeface="Arial"/>
                <a:ea typeface="Arial"/>
                <a:cs typeface="Arial"/>
                <a:sym typeface="Arial"/>
              </a:rPr>
              <a:t>CLUB DE LECTURA</a:t>
            </a:r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644674" cy="38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149522" indent="0" algn="ctr">
              <a:buSzPts val="2400"/>
              <a:buNone/>
            </a:pPr>
            <a:r>
              <a:rPr lang="es" sz="3200" dirty="0" smtClean="0"/>
              <a:t> </a:t>
            </a:r>
            <a:endParaRPr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31" y="2498395"/>
            <a:ext cx="5096978" cy="28670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58537" y="2885033"/>
            <a:ext cx="429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11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Lato" panose="020B0604020202020204" charset="0"/>
              </a:rPr>
              <a:t>Asistentes: 24 ( online)</a:t>
            </a:r>
          </a:p>
          <a:p>
            <a:pPr>
              <a:buSzPct val="111000"/>
            </a:pPr>
            <a:endParaRPr lang="es-ES" sz="2400" dirty="0" smtClean="0">
              <a:solidFill>
                <a:schemeClr val="bg1"/>
              </a:solidFill>
              <a:latin typeface="Lato" panose="020B0604020202020204" charset="0"/>
            </a:endParaRPr>
          </a:p>
          <a:p>
            <a:pPr marL="342900" indent="-342900">
              <a:buSzPct val="111000"/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Lato" panose="020B0604020202020204" charset="0"/>
              </a:rPr>
              <a:t>Lecturas:  </a:t>
            </a:r>
            <a:r>
              <a:rPr lang="es-ES" sz="2400" dirty="0">
                <a:solidFill>
                  <a:schemeClr val="bg1"/>
                </a:solidFill>
                <a:latin typeface="Lato" panose="020B0604020202020204" charset="0"/>
              </a:rPr>
              <a:t>2</a:t>
            </a:r>
            <a:r>
              <a:rPr lang="es-ES" sz="2400" dirty="0" smtClean="0">
                <a:solidFill>
                  <a:schemeClr val="bg1"/>
                </a:solidFill>
                <a:latin typeface="Lato" panose="020B0604020202020204" charset="0"/>
              </a:rPr>
              <a:t> </a:t>
            </a:r>
            <a:endParaRPr lang="es-ES" sz="2400" dirty="0">
              <a:solidFill>
                <a:schemeClr val="bg1"/>
              </a:solidFill>
              <a:latin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68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>
                <a:solidFill>
                  <a:schemeClr val="bg1"/>
                </a:solidFill>
              </a:rPr>
              <a:t>CLUB DE LECTURA</a:t>
            </a:r>
            <a:endParaRPr b="1" u="sng" dirty="0">
              <a:solidFill>
                <a:schemeClr val="bg1"/>
              </a:solidFill>
            </a:endParaRPr>
          </a:p>
        </p:txBody>
      </p:sp>
      <p:graphicFrame>
        <p:nvGraphicFramePr>
          <p:cNvPr id="271" name="Google Shape;271;p33"/>
          <p:cNvGraphicFramePr/>
          <p:nvPr>
            <p:extLst>
              <p:ext uri="{D42A27DB-BD31-4B8C-83A1-F6EECF244321}">
                <p14:modId xmlns:p14="http://schemas.microsoft.com/office/powerpoint/2010/main" val="3958317665"/>
              </p:ext>
            </p:extLst>
          </p:nvPr>
        </p:nvGraphicFramePr>
        <p:xfrm>
          <a:off x="1270000" y="1369900"/>
          <a:ext cx="9651999" cy="39370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1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6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 b="1" u="sng">
                          <a:solidFill>
                            <a:schemeClr val="lt1"/>
                          </a:solidFill>
                        </a:rPr>
                        <a:t>AUTOR</a:t>
                      </a:r>
                      <a:endParaRPr sz="1500" b="1" u="sng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 b="1" u="sng">
                          <a:solidFill>
                            <a:schemeClr val="lt1"/>
                          </a:solidFill>
                        </a:rPr>
                        <a:t>TÍTULO</a:t>
                      </a:r>
                      <a:endParaRPr sz="1500" b="1" u="sng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 b="1" u="sng">
                          <a:solidFill>
                            <a:schemeClr val="lt1"/>
                          </a:solidFill>
                        </a:rPr>
                        <a:t>FECHA</a:t>
                      </a:r>
                      <a:endParaRPr sz="1500" b="1" u="sng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José Ignacio García 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Algunas historias no sirven para escribir canciones de amor</a:t>
                      </a:r>
                      <a:endParaRPr sz="1600" i="1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 dirty="0" smtClean="0">
                          <a:solidFill>
                            <a:schemeClr val="lt1"/>
                          </a:solidFill>
                        </a:rPr>
                        <a:t>Enero</a:t>
                      </a:r>
                      <a:r>
                        <a:rPr lang="es-ES" sz="1500" baseline="0" dirty="0" smtClean="0">
                          <a:solidFill>
                            <a:schemeClr val="lt1"/>
                          </a:solidFill>
                        </a:rPr>
                        <a:t> de 2021</a:t>
                      </a:r>
                      <a:endParaRPr sz="1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4218091887"/>
                  </a:ext>
                </a:extLst>
              </a:tr>
              <a:tr h="418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Isabel Allende 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Inés del alma mía </a:t>
                      </a:r>
                      <a:endParaRPr sz="1600" i="1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 dirty="0" smtClean="0">
                          <a:solidFill>
                            <a:schemeClr val="lt1"/>
                          </a:solidFill>
                        </a:rPr>
                        <a:t>Febrero de 2021 (solo se ha hecho este)</a:t>
                      </a:r>
                      <a:endParaRPr sz="1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7412531"/>
                  </a:ext>
                </a:extLst>
              </a:tr>
              <a:tr h="418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Benito Pérez Galdós 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Trafalgar</a:t>
                      </a:r>
                      <a:endParaRPr sz="1600" i="1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 dirty="0" smtClean="0">
                          <a:solidFill>
                            <a:schemeClr val="lt1"/>
                          </a:solidFill>
                        </a:rPr>
                        <a:t>Marzo de 2021 (no realizadas)</a:t>
                      </a:r>
                      <a:endParaRPr sz="1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202660770"/>
                  </a:ext>
                </a:extLst>
              </a:tr>
              <a:tr h="418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José Luis Alonso de Santos 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Mil amaneceres</a:t>
                      </a:r>
                      <a:endParaRPr sz="1600" i="1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 dirty="0" smtClean="0">
                          <a:solidFill>
                            <a:schemeClr val="lt1"/>
                          </a:solidFill>
                        </a:rPr>
                        <a:t>Abril de 2021 (no realizadas)</a:t>
                      </a:r>
                      <a:endParaRPr sz="1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Miguel Delibes 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Cinco horas con Mario</a:t>
                      </a:r>
                      <a:endParaRPr sz="1600" i="1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500" dirty="0" smtClean="0">
                          <a:solidFill>
                            <a:schemeClr val="lt1"/>
                          </a:solidFill>
                        </a:rPr>
                        <a:t>Mayo</a:t>
                      </a:r>
                      <a:r>
                        <a:rPr lang="es-ES" sz="1500" baseline="0" dirty="0" smtClean="0">
                          <a:solidFill>
                            <a:schemeClr val="lt1"/>
                          </a:solidFill>
                        </a:rPr>
                        <a:t> de 2021 (no realizadas)</a:t>
                      </a:r>
                      <a:endParaRPr sz="1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Noemí Sabugal 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Hijos del carbón</a:t>
                      </a:r>
                      <a:endParaRPr sz="1600" i="1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 dirty="0" smtClean="0">
                          <a:solidFill>
                            <a:schemeClr val="lt1"/>
                          </a:solidFill>
                        </a:rPr>
                        <a:t>Junio de 2021 (no realizadas)</a:t>
                      </a:r>
                      <a:endParaRPr sz="1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00" y="2660493"/>
            <a:ext cx="4889834" cy="2740750"/>
          </a:xfrm>
          <a:prstGeom prst="rect">
            <a:avLst/>
          </a:prstGeom>
        </p:spPr>
      </p:pic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/>
              <a:t>AULA </a:t>
            </a:r>
            <a:r>
              <a:rPr lang="es" b="1" u="sng" dirty="0"/>
              <a:t>DE </a:t>
            </a:r>
            <a:r>
              <a:rPr lang="es" b="1" u="sng" dirty="0" smtClean="0"/>
              <a:t>DANZA</a:t>
            </a:r>
            <a:endParaRPr b="1" u="sng"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6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/>
              <a:t>Profesora: Paloma Fdez-Villa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/>
              <a:t>Asistentes: </a:t>
            </a:r>
            <a:r>
              <a:rPr lang="es" sz="2400" dirty="0" smtClean="0">
                <a:solidFill>
                  <a:schemeClr val="bg1"/>
                </a:solidFill>
              </a:rPr>
              <a:t>25</a:t>
            </a:r>
            <a:endParaRPr sz="2400" dirty="0">
              <a:solidFill>
                <a:schemeClr val="bg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 smtClean="0"/>
              <a:t>Octubre a junio (clases online y presenciales)</a:t>
            </a:r>
            <a:endParaRPr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180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>
          <a:xfrm>
            <a:off x="6422601" y="2660492"/>
            <a:ext cx="4889834" cy="2643027"/>
          </a:xfrm>
          <a:prstGeom prst="rect">
            <a:avLst/>
          </a:prstGeom>
        </p:spPr>
      </p:pic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/>
              <a:t>AULA </a:t>
            </a:r>
            <a:r>
              <a:rPr lang="es" b="1" u="sng" dirty="0"/>
              <a:t>DE </a:t>
            </a:r>
            <a:r>
              <a:rPr lang="es" b="1" u="sng" dirty="0" smtClean="0"/>
              <a:t>DANZA</a:t>
            </a:r>
            <a:br>
              <a:rPr lang="es" b="1" u="sng" dirty="0" smtClean="0"/>
            </a:br>
            <a:r>
              <a:rPr lang="es" b="1" u="sng" dirty="0" smtClean="0"/>
              <a:t>CURSO DE INICIACION DE PILATWALK</a:t>
            </a:r>
            <a:endParaRPr b="1" u="sng"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6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/>
              <a:t>Profesora: </a:t>
            </a:r>
            <a:r>
              <a:rPr lang="es-ES" sz="1600" dirty="0"/>
              <a:t>Patricia León </a:t>
            </a:r>
            <a:r>
              <a:rPr lang="es-ES" sz="1600" dirty="0" err="1"/>
              <a:t>Caicoya</a:t>
            </a:r>
            <a:r>
              <a:rPr lang="es-ES" sz="1400" dirty="0"/>
              <a:t>, Instructora de Marcha </a:t>
            </a:r>
            <a:r>
              <a:rPr lang="es-ES" sz="1400" dirty="0" smtClean="0"/>
              <a:t>Nórdica e </a:t>
            </a:r>
            <a:r>
              <a:rPr lang="es-ES" sz="1400" dirty="0"/>
              <a:t>Instructora de </a:t>
            </a:r>
            <a:r>
              <a:rPr lang="es-ES" sz="1400" dirty="0" err="1"/>
              <a:t>Pilatwalk</a:t>
            </a:r>
            <a:r>
              <a:rPr lang="es-ES" sz="1400" dirty="0"/>
              <a:t> e-</a:t>
            </a:r>
            <a:r>
              <a:rPr lang="es-ES" sz="1400" dirty="0" err="1"/>
              <a:t>pilates</a:t>
            </a:r>
            <a:r>
              <a:rPr lang="es-ES" dirty="0" smtClean="0"/>
              <a:t>.</a:t>
            </a:r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 smtClean="0"/>
              <a:t>Asistentes</a:t>
            </a:r>
            <a:r>
              <a:rPr lang="es" sz="2400" dirty="0"/>
              <a:t>: </a:t>
            </a:r>
            <a:r>
              <a:rPr lang="es-ES" sz="2400" dirty="0" smtClean="0">
                <a:solidFill>
                  <a:schemeClr val="bg1"/>
                </a:solidFill>
              </a:rPr>
              <a:t>21</a:t>
            </a:r>
            <a:endParaRPr sz="2400" dirty="0">
              <a:solidFill>
                <a:schemeClr val="bg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s-ES" sz="2400" dirty="0" smtClean="0"/>
              <a:t>Fecha: 9 Y 10 de abril</a:t>
            </a:r>
            <a:endParaRPr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034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00" y="2660494"/>
            <a:ext cx="4889834" cy="2740750"/>
          </a:xfrm>
          <a:prstGeom prst="rect">
            <a:avLst/>
          </a:prstGeom>
        </p:spPr>
      </p:pic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/>
              <a:t>AULA </a:t>
            </a:r>
            <a:r>
              <a:rPr lang="es" b="1" u="sng" dirty="0"/>
              <a:t>DE </a:t>
            </a:r>
            <a:r>
              <a:rPr lang="es" b="1" u="sng" dirty="0" smtClean="0"/>
              <a:t>DANZA</a:t>
            </a:r>
            <a:br>
              <a:rPr lang="es" b="1" u="sng" dirty="0" smtClean="0"/>
            </a:br>
            <a:r>
              <a:rPr lang="es" b="1" u="sng" dirty="0" smtClean="0"/>
              <a:t>Vinito de Fin de curso</a:t>
            </a:r>
            <a:endParaRPr b="1" u="sng"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6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/>
              <a:t>Profesora: Paloma Fdez-Villa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/>
              <a:t>Asistentes: </a:t>
            </a:r>
            <a:r>
              <a:rPr lang="es" sz="2400" dirty="0" smtClean="0">
                <a:solidFill>
                  <a:schemeClr val="bg1"/>
                </a:solidFill>
              </a:rPr>
              <a:t>25</a:t>
            </a:r>
            <a:endParaRPr sz="2400" dirty="0">
              <a:solidFill>
                <a:schemeClr val="bg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s" sz="2400" dirty="0" smtClean="0"/>
              <a:t>29 de mayo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286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Socios en actividades de UBU deportes</a:t>
            </a:r>
            <a:endParaRPr b="1" u="sng" dirty="0">
              <a:solidFill>
                <a:schemeClr val="bg1"/>
              </a:solidFill>
            </a:endParaRPr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1"/>
          </p:nvPr>
        </p:nvSpPr>
        <p:spPr>
          <a:xfrm>
            <a:off x="1384663" y="1619794"/>
            <a:ext cx="5212080" cy="43518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2400" dirty="0"/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s" sz="1800" dirty="0" smtClean="0"/>
              <a:t>Asistentes</a:t>
            </a:r>
            <a:r>
              <a:rPr lang="es" sz="1800" dirty="0"/>
              <a:t>: </a:t>
            </a:r>
            <a:r>
              <a:rPr lang="es-ES" sz="1800" dirty="0" smtClean="0">
                <a:solidFill>
                  <a:schemeClr val="bg1"/>
                </a:solidFill>
              </a:rPr>
              <a:t>58</a:t>
            </a:r>
            <a:endParaRPr sz="18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s-ES" sz="1800" dirty="0"/>
              <a:t> </a:t>
            </a:r>
            <a:r>
              <a:rPr lang="es-ES" sz="1800" dirty="0" smtClean="0"/>
              <a:t>   Fecha: de noviembre 2020 a marzo 2021</a:t>
            </a:r>
            <a:endParaRPr sz="1800" dirty="0"/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2133"/>
              </a:spcAft>
              <a:buFont typeface="Wingdings" panose="05000000000000000000" pitchFamily="2" charset="2"/>
              <a:buChar char="q"/>
            </a:pPr>
            <a:r>
              <a:rPr lang="es-ES" sz="1800" dirty="0" smtClean="0"/>
              <a:t>Asistentes Actividades Naturaleza: 9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2133"/>
              </a:spcAft>
              <a:buFont typeface="Wingdings" panose="05000000000000000000" pitchFamily="2" charset="2"/>
              <a:buChar char="q"/>
            </a:pPr>
            <a:r>
              <a:rPr lang="es-ES" sz="1800" dirty="0" smtClean="0"/>
              <a:t>Abonos deportivos:</a:t>
            </a:r>
          </a:p>
          <a:p>
            <a:pPr marL="895335" lvl="1" indent="-285750">
              <a:lnSpc>
                <a:spcPct val="100000"/>
              </a:lnSpc>
              <a:spcBef>
                <a:spcPts val="1800"/>
              </a:spcBef>
              <a:spcAft>
                <a:spcPts val="2133"/>
              </a:spcAft>
            </a:pPr>
            <a:r>
              <a:rPr lang="es-ES" sz="1800" dirty="0" smtClean="0"/>
              <a:t>2020-2021: 65</a:t>
            </a:r>
            <a:endParaRPr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2737644"/>
            <a:ext cx="5042262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000" cy="469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6400" b="1" u="sng"/>
              <a:t>VISITAS CULTURALES</a:t>
            </a:r>
            <a:endParaRPr sz="6400" b="1" u="sng"/>
          </a:p>
        </p:txBody>
      </p:sp>
    </p:spTree>
    <p:extLst>
      <p:ext uri="{BB962C8B-B14F-4D97-AF65-F5344CB8AC3E}">
        <p14:creationId xmlns:p14="http://schemas.microsoft.com/office/powerpoint/2010/main" val="4290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70" y="1913101"/>
            <a:ext cx="4035130" cy="471793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b="1" u="sng" dirty="0"/>
              <a:t>VISITA EXPOSICIÓN </a:t>
            </a:r>
            <a:r>
              <a:rPr lang="pt-BR" dirty="0" smtClean="0"/>
              <a:t>"FERNANDO III, REX HISPANIAE EN BURGOS. HISTORIA, MEMORIA E IMAGEN"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b="1" u="sng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1730000" y="1913101"/>
            <a:ext cx="4537600" cy="454096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Fecha: </a:t>
            </a: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19 </a:t>
            </a: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de diciembre </a:t>
            </a:r>
            <a:endParaRPr lang="es" sz="24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Explicación a cargo de D. José </a:t>
            </a:r>
            <a:r>
              <a:rPr lang="es-ES" sz="2400" dirty="0" err="1" smtClean="0">
                <a:latin typeface="Montserrat"/>
                <a:ea typeface="Montserrat"/>
                <a:cs typeface="Montserrat"/>
                <a:sym typeface="Montserrat"/>
              </a:rPr>
              <a:t>Matesanz</a:t>
            </a: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, profesor de historia de la UBU.</a:t>
            </a: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Lugar: </a:t>
            </a: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Forum Evolución</a:t>
            </a:r>
          </a:p>
          <a:p>
            <a:pPr marL="0" indent="0">
              <a:buNone/>
            </a:pPr>
            <a:endParaRPr lang="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Participantes: 11 pax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411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/>
              <a:t>SOCIOS</a:t>
            </a:r>
            <a:endParaRPr b="1" u="sng" dirty="0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633633" y="2041867"/>
            <a:ext cx="93852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2400" dirty="0"/>
          </a:p>
          <a:p>
            <a:pPr marL="3657509" indent="-507987">
              <a:spcBef>
                <a:spcPts val="2133"/>
              </a:spcBef>
              <a:buSzPts val="2400"/>
            </a:pPr>
            <a:r>
              <a:rPr lang="es" sz="3200" dirty="0"/>
              <a:t>Total Actual: </a:t>
            </a:r>
            <a:r>
              <a:rPr lang="es-ES" sz="3200" dirty="0" smtClean="0"/>
              <a:t>524</a:t>
            </a:r>
            <a:endParaRPr sz="3200" dirty="0"/>
          </a:p>
          <a:p>
            <a:pPr marL="3657509" indent="-507987">
              <a:buSzPts val="2400"/>
            </a:pPr>
            <a:r>
              <a:rPr lang="es" sz="3200" dirty="0"/>
              <a:t>Altas</a:t>
            </a:r>
            <a:r>
              <a:rPr lang="es" sz="3200" dirty="0" smtClean="0"/>
              <a:t>: 41</a:t>
            </a:r>
            <a:endParaRPr sz="3200" dirty="0"/>
          </a:p>
          <a:p>
            <a:pPr marL="3657509" indent="-507987">
              <a:buSzPts val="2400"/>
            </a:pPr>
            <a:r>
              <a:rPr lang="es" sz="3200" dirty="0"/>
              <a:t>Bajas: </a:t>
            </a:r>
            <a:r>
              <a:rPr lang="es-ES" sz="3200" dirty="0" smtClean="0">
                <a:solidFill>
                  <a:schemeClr val="bg1"/>
                </a:solidFill>
              </a:rPr>
              <a:t>54</a:t>
            </a:r>
            <a:endParaRPr sz="3200" dirty="0">
              <a:solidFill>
                <a:schemeClr val="bg1"/>
              </a:solidFill>
            </a:endParaRPr>
          </a:p>
          <a:p>
            <a:pPr marL="3657509" indent="0">
              <a:spcBef>
                <a:spcPts val="2133"/>
              </a:spcBef>
              <a:spcAft>
                <a:spcPts val="2133"/>
              </a:spcAft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8959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4" y="1913102"/>
            <a:ext cx="4356952" cy="4717932"/>
          </a:xfrm>
          <a:prstGeom prst="rect">
            <a:avLst/>
          </a:prstGeom>
        </p:spPr>
      </p:pic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/>
              <a:t>VISITA </a:t>
            </a:r>
            <a:r>
              <a:rPr lang="es" b="1" u="sng" dirty="0" smtClean="0"/>
              <a:t>GUIADA EN FEMENINO</a:t>
            </a:r>
            <a:endParaRPr b="1" u="sng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1005841" y="2090067"/>
            <a:ext cx="5381896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Fechas :</a:t>
            </a:r>
          </a:p>
          <a:p>
            <a:pPr marL="342900" indent="-342900"/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6 y 10 de noviembre: 18 pax</a:t>
            </a:r>
          </a:p>
          <a:p>
            <a:pPr marL="342900" indent="-342900"/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9, 10 y 11 de diciembre: 27 pax</a:t>
            </a: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ctr">
              <a:buNone/>
            </a:pP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Guías Oficiales de Burgos</a:t>
            </a: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690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13101"/>
            <a:ext cx="5473338" cy="4717932"/>
          </a:xfrm>
          <a:prstGeom prst="rect">
            <a:avLst/>
          </a:prstGeom>
        </p:spPr>
      </p:pic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/>
              <a:t>RUTA “ASEDIO AL CASTILLO”</a:t>
            </a:r>
            <a:endParaRPr b="1" u="sng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6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Fecha: </a:t>
            </a: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24, 25 y 29 de septiembre</a:t>
            </a:r>
          </a:p>
          <a:p>
            <a:pPr marL="0" indent="0">
              <a:buNone/>
            </a:pPr>
            <a:endParaRPr lang="es" sz="24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Participantes: 28 pax</a:t>
            </a: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Organiza: Ayuntamiento de Burgos</a:t>
            </a: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Lugar: </a:t>
            </a: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Castillo de Burgos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860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>
                <a:solidFill>
                  <a:schemeClr val="bg1"/>
                </a:solidFill>
              </a:rPr>
              <a:t>RUTA “BURGOS SE </a:t>
            </a:r>
            <a:r>
              <a:rPr lang="es" b="1" u="sng" dirty="0" smtClean="0"/>
              <a:t>RE-HACE”</a:t>
            </a:r>
            <a:endParaRPr b="1" u="sng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6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Fecha: </a:t>
            </a: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14 y 24 de </a:t>
            </a: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diciembre </a:t>
            </a:r>
            <a:endParaRPr lang="es" sz="24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>
                <a:latin typeface="Montserrat"/>
                <a:ea typeface="Montserrat"/>
                <a:cs typeface="Montserrat"/>
                <a:sym typeface="Montserrat"/>
              </a:rPr>
              <a:t>Participantes: </a:t>
            </a: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12 </a:t>
            </a:r>
            <a:r>
              <a:rPr lang="es-ES" sz="2400" dirty="0" err="1">
                <a:latin typeface="Montserrat"/>
                <a:ea typeface="Montserrat"/>
                <a:cs typeface="Montserrat"/>
                <a:sym typeface="Montserrat"/>
              </a:rPr>
              <a:t>pax</a:t>
            </a: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>
                <a:latin typeface="Montserrat"/>
                <a:ea typeface="Montserrat"/>
                <a:cs typeface="Montserrat"/>
                <a:sym typeface="Montserrat"/>
              </a:rPr>
              <a:t>Organiza: Ayuntamiento de Burgos</a:t>
            </a:r>
          </a:p>
          <a:p>
            <a:pPr marL="0" indent="0">
              <a:buNone/>
            </a:pP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44" y="2574051"/>
            <a:ext cx="5474682" cy="288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10350"/>
            <a:ext cx="5473338" cy="4146468"/>
          </a:xfrm>
          <a:prstGeom prst="rect">
            <a:avLst/>
          </a:prstGeom>
        </p:spPr>
      </p:pic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/>
              <a:t>RUTA “A LA VERA DEL ARLANZÓN”</a:t>
            </a:r>
            <a:endParaRPr b="1" u="sng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875211" y="2090066"/>
            <a:ext cx="5068389" cy="41667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Fechas: </a:t>
            </a:r>
          </a:p>
          <a:p>
            <a:pPr marL="0" indent="0">
              <a:buNone/>
            </a:pPr>
            <a:endParaRPr lang="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/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29 de septiembre: 8 pax</a:t>
            </a:r>
          </a:p>
          <a:p>
            <a:pPr marL="342900" indent="-342900"/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21 </a:t>
            </a: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diciembre: </a:t>
            </a: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9 </a:t>
            </a:r>
            <a:r>
              <a:rPr lang="es-ES" sz="2400" dirty="0" err="1" smtClean="0">
                <a:latin typeface="Montserrat"/>
                <a:ea typeface="Montserrat"/>
                <a:cs typeface="Montserrat"/>
                <a:sym typeface="Montserrat"/>
              </a:rPr>
              <a:t>pax</a:t>
            </a:r>
            <a:endParaRPr lang="es-ES" sz="24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/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23 de diciembre: 5 </a:t>
            </a:r>
            <a:r>
              <a:rPr lang="es-ES" sz="2400" dirty="0" err="1" smtClean="0">
                <a:latin typeface="Montserrat"/>
                <a:ea typeface="Montserrat"/>
                <a:cs typeface="Montserrat"/>
                <a:sym typeface="Montserrat"/>
              </a:rPr>
              <a:t>pax</a:t>
            </a:r>
            <a:endParaRPr lang="es-ES" sz="24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Organiza: Ayuntamiento de Burgos</a:t>
            </a: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019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7" y="2110350"/>
            <a:ext cx="3971109" cy="4146468"/>
          </a:xfrm>
          <a:prstGeom prst="rect">
            <a:avLst/>
          </a:prstGeom>
        </p:spPr>
      </p:pic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/>
              <a:t>RUTA “LOS BARRIOS ALTOS DE BURGOS”</a:t>
            </a:r>
            <a:endParaRPr b="1" u="sng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1384662" y="2242784"/>
            <a:ext cx="5287886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Fecha: </a:t>
            </a: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15 y 16 </a:t>
            </a: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de diciembre </a:t>
            </a:r>
            <a:endParaRPr lang="es" sz="24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>
                <a:latin typeface="Montserrat"/>
                <a:ea typeface="Montserrat"/>
                <a:cs typeface="Montserrat"/>
                <a:sym typeface="Montserrat"/>
              </a:rPr>
              <a:t>Participantes: </a:t>
            </a: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es-ES" sz="2400" dirty="0" err="1">
                <a:latin typeface="Montserrat"/>
                <a:ea typeface="Montserrat"/>
                <a:cs typeface="Montserrat"/>
                <a:sym typeface="Montserrat"/>
              </a:rPr>
              <a:t>pax</a:t>
            </a: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>
                <a:latin typeface="Montserrat"/>
                <a:ea typeface="Montserrat"/>
                <a:cs typeface="Montserrat"/>
                <a:sym typeface="Montserrat"/>
              </a:rPr>
              <a:t>Organiza: Ayuntamiento de Burgos</a:t>
            </a:r>
          </a:p>
        </p:txBody>
      </p:sp>
    </p:spTree>
    <p:extLst>
      <p:ext uri="{BB962C8B-B14F-4D97-AF65-F5344CB8AC3E}">
        <p14:creationId xmlns:p14="http://schemas.microsoft.com/office/powerpoint/2010/main" val="6239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90575"/>
            <a:ext cx="5473338" cy="3986017"/>
          </a:xfrm>
          <a:prstGeom prst="rect">
            <a:avLst/>
          </a:prstGeom>
        </p:spPr>
      </p:pic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/>
              <a:t>RUTA “MONASTERIO DE SAN JUAN”</a:t>
            </a:r>
            <a:endParaRPr b="1" u="sng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757647" y="2090067"/>
            <a:ext cx="5159828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Fecha: 22 de </a:t>
            </a: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diciembre </a:t>
            </a:r>
            <a:endParaRPr lang="es" sz="24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>
                <a:latin typeface="Montserrat"/>
                <a:ea typeface="Montserrat"/>
                <a:cs typeface="Montserrat"/>
                <a:sym typeface="Montserrat"/>
              </a:rPr>
              <a:t>Participantes: </a:t>
            </a: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es-ES" sz="2400" dirty="0" err="1">
                <a:latin typeface="Montserrat"/>
                <a:ea typeface="Montserrat"/>
                <a:cs typeface="Montserrat"/>
                <a:sym typeface="Montserrat"/>
              </a:rPr>
              <a:t>pax</a:t>
            </a: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>
                <a:latin typeface="Montserrat"/>
                <a:ea typeface="Montserrat"/>
                <a:cs typeface="Montserrat"/>
                <a:sym typeface="Montserrat"/>
              </a:rPr>
              <a:t>Organiza: Ayuntamiento de Burgos</a:t>
            </a:r>
          </a:p>
          <a:p>
            <a:pPr marL="0" indent="0">
              <a:buNone/>
            </a:pP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81206" y="6203216"/>
            <a:ext cx="5212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Foto: Ricardo Ordóñez (ICAL)</a:t>
            </a:r>
          </a:p>
        </p:txBody>
      </p:sp>
    </p:spTree>
    <p:extLst>
      <p:ext uri="{BB962C8B-B14F-4D97-AF65-F5344CB8AC3E}">
        <p14:creationId xmlns:p14="http://schemas.microsoft.com/office/powerpoint/2010/main" val="11628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136" y="1714904"/>
            <a:ext cx="5474682" cy="4541914"/>
          </a:xfrm>
          <a:prstGeom prst="rect">
            <a:avLst/>
          </a:prstGeom>
        </p:spPr>
      </p:pic>
      <p:sp>
        <p:nvSpPr>
          <p:cNvPr id="346" name="Google Shape;346;p4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 smtClean="0"/>
              <a:t>RUTA “FAMILIAR”</a:t>
            </a:r>
            <a:endParaRPr b="1" u="sng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1"/>
          </p:nvPr>
        </p:nvSpPr>
        <p:spPr>
          <a:xfrm>
            <a:off x="836024" y="2090067"/>
            <a:ext cx="5055326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1867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Fecha: </a:t>
            </a:r>
            <a:r>
              <a:rPr lang="es" sz="2400" dirty="0" smtClean="0">
                <a:latin typeface="Montserrat"/>
                <a:ea typeface="Montserrat"/>
                <a:cs typeface="Montserrat"/>
                <a:sym typeface="Montserrat"/>
              </a:rPr>
              <a:t>13 </a:t>
            </a:r>
            <a:r>
              <a:rPr lang="es" sz="2400" dirty="0">
                <a:latin typeface="Montserrat"/>
                <a:ea typeface="Montserrat"/>
                <a:cs typeface="Montserrat"/>
                <a:sym typeface="Montserrat"/>
              </a:rPr>
              <a:t>de diciembre </a:t>
            </a:r>
            <a:endParaRPr lang="es" sz="24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>
                <a:latin typeface="Montserrat"/>
                <a:ea typeface="Montserrat"/>
                <a:cs typeface="Montserrat"/>
                <a:sym typeface="Montserrat"/>
              </a:rPr>
              <a:t>Participantes: 2</a:t>
            </a:r>
            <a:r>
              <a:rPr lang="es-ES" sz="24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400" dirty="0" err="1">
                <a:latin typeface="Montserrat"/>
                <a:ea typeface="Montserrat"/>
                <a:cs typeface="Montserrat"/>
                <a:sym typeface="Montserrat"/>
              </a:rPr>
              <a:t>pax</a:t>
            </a: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endParaRPr lang="es-ES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s-ES" sz="2400" dirty="0">
                <a:latin typeface="Montserrat"/>
                <a:ea typeface="Montserrat"/>
                <a:cs typeface="Montserrat"/>
                <a:sym typeface="Montserrat"/>
              </a:rPr>
              <a:t>Organiza: Ayuntamiento de Burgos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87737" y="6256818"/>
            <a:ext cx="5212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Foto:  </a:t>
            </a:r>
            <a:r>
              <a:rPr lang="es-ES" sz="1100" dirty="0" smtClean="0">
                <a:solidFill>
                  <a:schemeClr val="bg1"/>
                </a:solidFill>
              </a:rPr>
              <a:t>Burgos conecta</a:t>
            </a:r>
            <a:endParaRPr lang="es-E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6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5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/>
              <a:t>PROPUESTA ACTIVIDADES </a:t>
            </a:r>
            <a:r>
              <a:rPr lang="es" b="1" u="sng" dirty="0" smtClean="0"/>
              <a:t>2021-2022</a:t>
            </a:r>
            <a:endParaRPr b="1" u="sng" dirty="0"/>
          </a:p>
        </p:txBody>
      </p:sp>
      <p:sp>
        <p:nvSpPr>
          <p:cNvPr id="435" name="Google Shape;435;p56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600" cy="6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14340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b="1" u="sng" dirty="0"/>
              <a:t>Propuesta de actividades </a:t>
            </a:r>
            <a:r>
              <a:rPr lang="es" b="1" u="sng" dirty="0" smtClean="0"/>
              <a:t>2021-2022</a:t>
            </a:r>
            <a:endParaRPr b="1" u="sng" dirty="0"/>
          </a:p>
        </p:txBody>
      </p:sp>
      <p:graphicFrame>
        <p:nvGraphicFramePr>
          <p:cNvPr id="442" name="Google Shape;442;p57"/>
          <p:cNvGraphicFramePr/>
          <p:nvPr>
            <p:extLst>
              <p:ext uri="{D42A27DB-BD31-4B8C-83A1-F6EECF244321}">
                <p14:modId xmlns:p14="http://schemas.microsoft.com/office/powerpoint/2010/main" val="591703139"/>
              </p:ext>
            </p:extLst>
          </p:nvPr>
        </p:nvGraphicFramePr>
        <p:xfrm>
          <a:off x="1173192" y="1905000"/>
          <a:ext cx="9748807" cy="4891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23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5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69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Curso Sábados en la Catedral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Retomar el curso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56178741"/>
                  </a:ext>
                </a:extLst>
              </a:tr>
              <a:tr h="9569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Cursos </a:t>
                      </a:r>
                      <a:r>
                        <a:rPr lang="es-ES" sz="2500" dirty="0" err="1" smtClean="0">
                          <a:solidFill>
                            <a:schemeClr val="lt1"/>
                          </a:solidFill>
                        </a:rPr>
                        <a:t>Alumni</a:t>
                      </a: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 UBU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Inicio de todos los cursos en las diferentes</a:t>
                      </a:r>
                      <a:r>
                        <a:rPr lang="es-ES" sz="2500" baseline="0" dirty="0" smtClean="0">
                          <a:solidFill>
                            <a:schemeClr val="lt1"/>
                          </a:solidFill>
                        </a:rPr>
                        <a:t> aulas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9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err="1" smtClean="0">
                          <a:solidFill>
                            <a:schemeClr val="lt1"/>
                          </a:solidFill>
                        </a:rPr>
                        <a:t>Bizum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Contratación y puesta en funcionamiento</a:t>
                      </a:r>
                      <a:r>
                        <a:rPr lang="es-ES" sz="2500" baseline="0" dirty="0" smtClean="0">
                          <a:solidFill>
                            <a:schemeClr val="lt1"/>
                          </a:solidFill>
                        </a:rPr>
                        <a:t> en página web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2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Viajes culturales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i="0" dirty="0" smtClean="0">
                          <a:solidFill>
                            <a:schemeClr val="lt1"/>
                          </a:solidFill>
                        </a:rPr>
                        <a:t>Propuesta</a:t>
                      </a:r>
                      <a:r>
                        <a:rPr lang="es-ES" sz="2500" i="0" baseline="0" dirty="0" smtClean="0">
                          <a:solidFill>
                            <a:schemeClr val="lt1"/>
                          </a:solidFill>
                        </a:rPr>
                        <a:t> viaje a Sicilia</a:t>
                      </a:r>
                      <a:endParaRPr sz="2500" i="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Viajes culturales 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 dirty="0" smtClean="0">
                          <a:solidFill>
                            <a:schemeClr val="lt1"/>
                          </a:solidFill>
                        </a:rPr>
                        <a:t>Exposición</a:t>
                      </a:r>
                      <a:r>
                        <a:rPr lang="es-ES" sz="2500" baseline="0" dirty="0" smtClean="0">
                          <a:solidFill>
                            <a:schemeClr val="lt1"/>
                          </a:solidFill>
                        </a:rPr>
                        <a:t> Edades del Hombre</a:t>
                      </a:r>
                      <a:endParaRPr sz="2500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4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i="1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8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sz="4800"/>
              <a:t>MUCHAS GRACIAS</a:t>
            </a:r>
            <a:endParaRPr sz="4800"/>
          </a:p>
          <a:p>
            <a:r>
              <a:rPr lang="es" sz="4800"/>
              <a:t>POR SU ATENCIÓN</a:t>
            </a:r>
            <a:endParaRPr sz="4800"/>
          </a:p>
        </p:txBody>
      </p:sp>
      <p:sp>
        <p:nvSpPr>
          <p:cNvPr id="448" name="Google Shape;448;p58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600" cy="6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36018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/>
              <a:t>REUNIONES DE LA JUNTA DIRECTIVA</a:t>
            </a:r>
            <a:endParaRPr b="1" u="sng"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609585">
              <a:buNone/>
            </a:pPr>
            <a:endParaRPr lang="es" sz="3200" dirty="0" smtClean="0"/>
          </a:p>
          <a:p>
            <a:pPr indent="609585">
              <a:buNone/>
            </a:pPr>
            <a:endParaRPr lang="es" sz="3200" dirty="0"/>
          </a:p>
          <a:p>
            <a:pPr indent="609585">
              <a:buNone/>
            </a:pPr>
            <a:r>
              <a:rPr lang="es" sz="3200" dirty="0" smtClean="0"/>
              <a:t>Reuniones </a:t>
            </a:r>
            <a:r>
              <a:rPr lang="es" sz="3200" dirty="0"/>
              <a:t>de la junta directiva: </a:t>
            </a:r>
            <a:r>
              <a:rPr lang="es" sz="3200" dirty="0" smtClean="0">
                <a:solidFill>
                  <a:schemeClr val="bg1"/>
                </a:solidFill>
              </a:rPr>
              <a:t>6 		   telematicas y 1 presencial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" b="1" u="sng" dirty="0">
                <a:latin typeface="Arial"/>
                <a:ea typeface="Arial"/>
                <a:cs typeface="Arial"/>
                <a:sym typeface="Arial"/>
              </a:rPr>
              <a:t>REUNIONES </a:t>
            </a:r>
            <a:r>
              <a:rPr lang="es" b="1" u="sng" dirty="0" smtClean="0">
                <a:latin typeface="Arial"/>
                <a:ea typeface="Arial"/>
                <a:cs typeface="Arial"/>
                <a:sym typeface="Arial"/>
              </a:rPr>
              <a:t>PRESIDENCIA ALUMNI UBU</a:t>
            </a:r>
            <a:endParaRPr dirty="0"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2"/>
          </p:nvPr>
        </p:nvSpPr>
        <p:spPr>
          <a:xfrm>
            <a:off x="1201783" y="1476103"/>
            <a:ext cx="10332719" cy="44955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" sz="2400" b="1" dirty="0" smtClean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s" sz="2400" b="1" dirty="0">
                <a:latin typeface="Arial"/>
                <a:ea typeface="Arial"/>
                <a:cs typeface="Arial"/>
                <a:sym typeface="Arial"/>
              </a:rPr>
              <a:t>	</a:t>
            </a:r>
            <a:endParaRPr sz="2400" b="1" u="sng" dirty="0">
              <a:latin typeface="Arial"/>
              <a:ea typeface="Arial"/>
              <a:cs typeface="Arial"/>
              <a:sym typeface="Arial"/>
            </a:endParaRP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lang="es-ES" sz="1867" dirty="0" smtClean="0">
              <a:latin typeface="Arial"/>
              <a:ea typeface="Arial"/>
              <a:cs typeface="Arial"/>
              <a:sym typeface="Arial"/>
            </a:endParaRPr>
          </a:p>
          <a:p>
            <a:pPr indent="-423323">
              <a:lnSpc>
                <a:spcPct val="100000"/>
              </a:lnSpc>
              <a:buSzPts val="1400"/>
              <a:buFont typeface="Arial"/>
              <a:buChar char="●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CAMPAÑA ELECCIONES A RECTOR 2020: reuniones con los tres candidatos.</a:t>
            </a: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lang="es-ES" sz="1867" dirty="0" smtClean="0">
              <a:latin typeface="Arial"/>
              <a:ea typeface="Arial"/>
              <a:cs typeface="Arial"/>
              <a:sym typeface="Arial"/>
            </a:endParaRPr>
          </a:p>
          <a:p>
            <a:pPr indent="-423323">
              <a:lnSpc>
                <a:spcPct val="100000"/>
              </a:lnSpc>
              <a:buSzPts val="1400"/>
              <a:buFont typeface="Arial"/>
              <a:buChar char="●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Reunión con Vicerrectora de Estudiantes, Dña. Verónica Calderón y el Vicerrector de Cultura y Deporte, D. Delfín Ortega:</a:t>
            </a:r>
          </a:p>
          <a:p>
            <a:pPr lvl="1" indent="-423323">
              <a:lnSpc>
                <a:spcPct val="100000"/>
              </a:lnSpc>
              <a:buSzPts val="1400"/>
              <a:buFont typeface="Courier New" panose="02070309020205020404" pitchFamily="49" charset="0"/>
              <a:buChar char="o"/>
            </a:pPr>
            <a:r>
              <a:rPr lang="es-ES" sz="1667" dirty="0" smtClean="0">
                <a:latin typeface="Arial"/>
                <a:ea typeface="Arial"/>
                <a:cs typeface="Arial"/>
                <a:sym typeface="Arial"/>
              </a:rPr>
              <a:t>Campañas en febrero y junio para recién egresados</a:t>
            </a:r>
          </a:p>
          <a:p>
            <a:pPr lvl="1" indent="-423323">
              <a:lnSpc>
                <a:spcPct val="100000"/>
              </a:lnSpc>
              <a:buSzPts val="1400"/>
              <a:buFont typeface="Courier New" panose="02070309020205020404" pitchFamily="49" charset="0"/>
              <a:buChar char="o"/>
            </a:pPr>
            <a:r>
              <a:rPr lang="es-ES" sz="1667" dirty="0" smtClean="0">
                <a:latin typeface="Arial"/>
                <a:ea typeface="Arial"/>
                <a:cs typeface="Arial"/>
                <a:sym typeface="Arial"/>
              </a:rPr>
              <a:t>Traslado de correo electrónico de estudiantes  una vez egresados a la cuenta alumni.ubu.es</a:t>
            </a:r>
          </a:p>
          <a:p>
            <a:pPr lvl="1" indent="-423323">
              <a:lnSpc>
                <a:spcPct val="100000"/>
              </a:lnSpc>
              <a:buSzPts val="1400"/>
              <a:buFont typeface="Courier New" panose="02070309020205020404" pitchFamily="49" charset="0"/>
              <a:buChar char="o"/>
            </a:pPr>
            <a:r>
              <a:rPr lang="es-ES" sz="1667" dirty="0" smtClean="0">
                <a:latin typeface="Arial"/>
                <a:ea typeface="Arial"/>
                <a:cs typeface="Arial"/>
                <a:sym typeface="Arial"/>
              </a:rPr>
              <a:t>Acceso a biblioteca de forma virtual: limitar acceso a “antiguos alumnos”</a:t>
            </a: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lang="es-ES" sz="1867" dirty="0" smtClean="0">
              <a:latin typeface="Arial"/>
              <a:ea typeface="Arial"/>
              <a:cs typeface="Arial"/>
              <a:sym typeface="Arial"/>
            </a:endParaRP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00000"/>
              </a:lnSpc>
              <a:buNone/>
            </a:pP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9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" b="1" u="sng" dirty="0">
                <a:latin typeface="Arial"/>
                <a:ea typeface="Arial"/>
                <a:cs typeface="Arial"/>
                <a:sym typeface="Arial"/>
              </a:rPr>
              <a:t>REUNIONES CON </a:t>
            </a:r>
            <a:r>
              <a:rPr lang="es" b="1" u="sng" dirty="0" smtClean="0">
                <a:latin typeface="Arial"/>
                <a:ea typeface="Arial"/>
                <a:cs typeface="Arial"/>
                <a:sym typeface="Arial"/>
              </a:rPr>
              <a:t>INFORMÁTICA</a:t>
            </a:r>
            <a:endParaRPr dirty="0"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2"/>
          </p:nvPr>
        </p:nvSpPr>
        <p:spPr>
          <a:xfrm>
            <a:off x="1730000" y="2090067"/>
            <a:ext cx="9482495" cy="38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" sz="2400" b="1" dirty="0" smtClean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s" sz="2400" b="1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ES" sz="2400" b="1" u="sng" dirty="0" smtClean="0">
                <a:latin typeface="Arial"/>
                <a:ea typeface="Arial"/>
                <a:cs typeface="Arial"/>
                <a:sym typeface="Arial"/>
              </a:rPr>
              <a:t>RESULTADOS</a:t>
            </a:r>
          </a:p>
          <a:p>
            <a:pPr marL="0" indent="0" algn="just">
              <a:lnSpc>
                <a:spcPct val="100000"/>
              </a:lnSpc>
              <a:buNone/>
            </a:pPr>
            <a:endParaRPr sz="2400" b="1" u="sng" dirty="0">
              <a:latin typeface="Arial"/>
              <a:ea typeface="Arial"/>
              <a:cs typeface="Arial"/>
              <a:sym typeface="Arial"/>
            </a:endParaRP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lang="es-ES" sz="1867" dirty="0" smtClean="0">
              <a:latin typeface="Arial"/>
              <a:ea typeface="Arial"/>
              <a:cs typeface="Arial"/>
              <a:sym typeface="Arial"/>
            </a:endParaRPr>
          </a:p>
          <a:p>
            <a:pPr indent="-423323">
              <a:lnSpc>
                <a:spcPct val="100000"/>
              </a:lnSpc>
              <a:buSzPts val="1400"/>
              <a:buFont typeface="Arial"/>
              <a:buChar char="●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Dos licencias de Microsoft: una gratuita y otra de pago.</a:t>
            </a: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lang="es-ES" sz="1867" dirty="0" smtClean="0">
              <a:latin typeface="Arial"/>
              <a:ea typeface="Arial"/>
              <a:cs typeface="Arial"/>
              <a:sym typeface="Arial"/>
            </a:endParaRPr>
          </a:p>
          <a:p>
            <a:pPr indent="-423323">
              <a:lnSpc>
                <a:spcPct val="100000"/>
              </a:lnSpc>
              <a:buSzPts val="1400"/>
              <a:buFont typeface="Arial"/>
              <a:buChar char="●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Descuentos de educación de Apple: en estudio</a:t>
            </a: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lang="es-ES" sz="1867" dirty="0" smtClean="0">
              <a:latin typeface="Arial"/>
              <a:ea typeface="Arial"/>
              <a:cs typeface="Arial"/>
              <a:sym typeface="Arial"/>
            </a:endParaRP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00000"/>
              </a:lnSpc>
              <a:buNone/>
            </a:pP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5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00" y="1541417"/>
            <a:ext cx="3708713" cy="49116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u="sng" dirty="0" smtClean="0">
                <a:solidFill>
                  <a:schemeClr val="bg1"/>
                </a:solidFill>
              </a:rPr>
              <a:t>PUBLICIDAD ALUMNI UBU</a:t>
            </a:r>
            <a:endParaRPr u="sng" dirty="0">
              <a:solidFill>
                <a:schemeClr val="bg1"/>
              </a:solidFill>
            </a:endParaRPr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2"/>
          </p:nvPr>
        </p:nvSpPr>
        <p:spPr>
          <a:xfrm>
            <a:off x="6021977" y="1743800"/>
            <a:ext cx="5786846" cy="45655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" sz="2400" b="1" dirty="0" smtClean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s" sz="2400" b="1" dirty="0">
                <a:latin typeface="Arial"/>
                <a:ea typeface="Arial"/>
                <a:cs typeface="Arial"/>
                <a:sym typeface="Arial"/>
              </a:rPr>
              <a:t>	</a:t>
            </a:r>
            <a:endParaRPr lang="es-ES" sz="1867" dirty="0" smtClean="0">
              <a:latin typeface="Arial"/>
              <a:ea typeface="Arial"/>
              <a:cs typeface="Arial"/>
              <a:sym typeface="Arial"/>
            </a:endParaRPr>
          </a:p>
          <a:p>
            <a:pPr marL="186262" indent="0">
              <a:lnSpc>
                <a:spcPct val="100000"/>
              </a:lnSpc>
              <a:buSzPts val="1400"/>
              <a:buNone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Colocación de roll-ups y banners:</a:t>
            </a:r>
          </a:p>
          <a:p>
            <a:pPr marL="186262" indent="0">
              <a:lnSpc>
                <a:spcPct val="100000"/>
              </a:lnSpc>
              <a:buSzPts val="1400"/>
              <a:buNone/>
            </a:pPr>
            <a:endParaRPr lang="es-ES" sz="1867" dirty="0">
              <a:latin typeface="Arial"/>
              <a:ea typeface="Arial"/>
              <a:cs typeface="Arial"/>
              <a:sym typeface="Arial"/>
            </a:endParaRP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Servicios centrales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Biblioteca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Facultad de Educación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Facultad de Ciencias Económicas y Empresariales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Facultad de Humanidades y Comunicación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Facultad de Ciencias de la Salud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Facultad de Derecho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Facultad de Ciencias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Escuela Politécnica  Superior (Vena)</a:t>
            </a:r>
          </a:p>
          <a:p>
            <a:pPr marL="529162" indent="-342900">
              <a:lnSpc>
                <a:spcPct val="100000"/>
              </a:lnSpc>
              <a:buSzPts val="1400"/>
            </a:pP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Escuela Politécnica  Superior </a:t>
            </a:r>
            <a:r>
              <a:rPr lang="es-ES" sz="1867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ES" sz="1867" dirty="0" err="1" smtClean="0">
                <a:latin typeface="Arial"/>
                <a:ea typeface="Arial"/>
                <a:cs typeface="Arial"/>
                <a:sym typeface="Arial"/>
              </a:rPr>
              <a:t>Milanera</a:t>
            </a:r>
            <a:r>
              <a:rPr lang="es-ES" sz="1867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423323">
              <a:lnSpc>
                <a:spcPct val="100000"/>
              </a:lnSpc>
              <a:buSzPts val="1400"/>
              <a:buFont typeface="Arial"/>
              <a:buChar char="●"/>
            </a:pP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00000"/>
              </a:lnSpc>
              <a:buNone/>
            </a:pPr>
            <a:endParaRPr sz="1867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1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b="1" u="sng" dirty="0">
                <a:solidFill>
                  <a:schemeClr val="bg1"/>
                </a:solidFill>
              </a:rPr>
              <a:t>BECAS </a:t>
            </a:r>
            <a:r>
              <a:rPr lang="es" b="1" u="sng" dirty="0" smtClean="0">
                <a:solidFill>
                  <a:schemeClr val="bg1"/>
                </a:solidFill>
              </a:rPr>
              <a:t>ALUMNI</a:t>
            </a:r>
            <a:endParaRPr b="1" u="sng" dirty="0">
              <a:solidFill>
                <a:schemeClr val="bg1"/>
              </a:solidFill>
            </a:endParaRPr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1632733" y="1278200"/>
            <a:ext cx="9385200" cy="43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s" sz="2000" dirty="0"/>
              <a:t>CURSO </a:t>
            </a:r>
            <a:r>
              <a:rPr lang="es" sz="2000" dirty="0" smtClean="0"/>
              <a:t>2020-2021</a:t>
            </a:r>
            <a:endParaRPr sz="2000" dirty="0"/>
          </a:p>
          <a:p>
            <a:pPr marL="0" indent="0">
              <a:spcBef>
                <a:spcPts val="2133"/>
              </a:spcBef>
              <a:buNone/>
            </a:pPr>
            <a:r>
              <a:rPr lang="es" sz="1600" dirty="0"/>
              <a:t>Se </a:t>
            </a:r>
            <a:r>
              <a:rPr lang="es" sz="1600" dirty="0" smtClean="0"/>
              <a:t>entregaron dos becas a los mejores expedientes de la Universidad de Burgos</a:t>
            </a:r>
            <a:r>
              <a:rPr lang="es-ES" sz="1600" dirty="0" smtClean="0"/>
              <a:t>, Sara Gómez Gil que cursara el </a:t>
            </a:r>
            <a:r>
              <a:rPr lang="es-ES" sz="1400" i="1" dirty="0" smtClean="0"/>
              <a:t>“</a:t>
            </a:r>
            <a:r>
              <a:rPr lang="es-ES" sz="1400" i="1" dirty="0"/>
              <a:t>Máster Universitaria en </a:t>
            </a:r>
            <a:r>
              <a:rPr lang="es-ES" sz="1400" i="1" dirty="0" smtClean="0"/>
              <a:t>Química </a:t>
            </a:r>
            <a:r>
              <a:rPr lang="es-ES" sz="1400" i="1" dirty="0"/>
              <a:t>Avanzada</a:t>
            </a:r>
            <a:r>
              <a:rPr lang="es-ES" sz="1400" i="1" dirty="0" smtClean="0">
                <a:solidFill>
                  <a:schemeClr val="bg1"/>
                </a:solidFill>
              </a:rPr>
              <a:t>” </a:t>
            </a:r>
            <a:r>
              <a:rPr lang="es-ES" sz="1600" dirty="0" smtClean="0">
                <a:solidFill>
                  <a:schemeClr val="bg1"/>
                </a:solidFill>
              </a:rPr>
              <a:t>y Samuel Martínez Gutiérrez</a:t>
            </a:r>
            <a:r>
              <a:rPr lang="es-ES" sz="1600" dirty="0" smtClean="0"/>
              <a:t>, </a:t>
            </a:r>
            <a:r>
              <a:rPr lang="es-ES" sz="1600" dirty="0" smtClean="0"/>
              <a:t>el </a:t>
            </a:r>
            <a:r>
              <a:rPr lang="es-ES" sz="1400" i="1" dirty="0" smtClean="0"/>
              <a:t>“</a:t>
            </a:r>
            <a:r>
              <a:rPr lang="es-ES" sz="1400" i="1" dirty="0"/>
              <a:t>Master Universitario en Ingeniería Industrial.</a:t>
            </a:r>
            <a:r>
              <a:rPr lang="es-ES" sz="1400" i="1" dirty="0" smtClean="0">
                <a:solidFill>
                  <a:schemeClr val="bg1"/>
                </a:solidFill>
              </a:rPr>
              <a:t>”</a:t>
            </a:r>
            <a:endParaRPr sz="1400" i="1" dirty="0">
              <a:solidFill>
                <a:schemeClr val="bg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sz="16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28" y="3069770"/>
            <a:ext cx="5333544" cy="36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b="1" u="sng"/>
              <a:t>ACTIVIDADES</a:t>
            </a:r>
            <a:endParaRPr b="1" u="sng"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600" cy="6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41821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000" cy="469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6400" u="sng"/>
              <a:t>CURSOS</a:t>
            </a:r>
            <a:endParaRPr sz="6400" b="1" u="sng"/>
          </a:p>
        </p:txBody>
      </p:sp>
    </p:spTree>
    <p:extLst>
      <p:ext uri="{BB962C8B-B14F-4D97-AF65-F5344CB8AC3E}">
        <p14:creationId xmlns:p14="http://schemas.microsoft.com/office/powerpoint/2010/main" val="17932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775</Words>
  <Application>Microsoft Office PowerPoint</Application>
  <PresentationFormat>Panorámica</PresentationFormat>
  <Paragraphs>204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Lato</vt:lpstr>
      <vt:lpstr>Montserrat</vt:lpstr>
      <vt:lpstr>Wingdings</vt:lpstr>
      <vt:lpstr>Focus</vt:lpstr>
      <vt:lpstr>MEMORIA ALUMNI UBU 2020-2021</vt:lpstr>
      <vt:lpstr>SOCIOS</vt:lpstr>
      <vt:lpstr>REUNIONES DE LA JUNTA DIRECTIVA</vt:lpstr>
      <vt:lpstr>REUNIONES PRESIDENCIA ALUMNI UBU</vt:lpstr>
      <vt:lpstr>REUNIONES CON INFORMÁTICA</vt:lpstr>
      <vt:lpstr>PUBLICIDAD ALUMNI UBU</vt:lpstr>
      <vt:lpstr>BECAS ALUMNI</vt:lpstr>
      <vt:lpstr>ACTIVIDADES</vt:lpstr>
      <vt:lpstr>CURSOS</vt:lpstr>
      <vt:lpstr>CURSO HISTORIA (La Segunda Guerra Mundial. La última parada del horror ¿Habrá esperanza? </vt:lpstr>
      <vt:lpstr>CURSO HISTORIA Vinito Fin de Curso </vt:lpstr>
      <vt:lpstr>CLUB DE LECTURA</vt:lpstr>
      <vt:lpstr>CLUB DE LECTURA</vt:lpstr>
      <vt:lpstr>AULA DE DANZA</vt:lpstr>
      <vt:lpstr>AULA DE DANZA CURSO DE INICIACION DE PILATWALK</vt:lpstr>
      <vt:lpstr>AULA DE DANZA Vinito de Fin de curso</vt:lpstr>
      <vt:lpstr>Socios en actividades de UBU deportes</vt:lpstr>
      <vt:lpstr>VISITAS CULTURALES</vt:lpstr>
      <vt:lpstr>VISITA EXPOSICIÓN "FERNANDO III, REX HISPANIAE EN BURGOS. HISTORIA, MEMORIA E IMAGEN"  </vt:lpstr>
      <vt:lpstr>VISITA GUIADA EN FEMENINO</vt:lpstr>
      <vt:lpstr>RUTA “ASEDIO AL CASTILLO”</vt:lpstr>
      <vt:lpstr>RUTA “BURGOS SE RE-HACE”</vt:lpstr>
      <vt:lpstr>RUTA “A LA VERA DEL ARLANZÓN”</vt:lpstr>
      <vt:lpstr>RUTA “LOS BARRIOS ALTOS DE BURGOS”</vt:lpstr>
      <vt:lpstr>RUTA “MONASTERIO DE SAN JUAN”</vt:lpstr>
      <vt:lpstr>RUTA “FAMILIAR”</vt:lpstr>
      <vt:lpstr>PROPUESTA ACTIVIDADES 2021-2022</vt:lpstr>
      <vt:lpstr>Propuesta de actividades 2021-2022</vt:lpstr>
      <vt:lpstr>MUCHAS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ALUMNI UBU 2019-2020</dc:title>
  <dc:creator>EVA MARIA CASTRESANA IGLESIAS</dc:creator>
  <cp:lastModifiedBy>EVA MARIA CASTRESANA IGLESIAS</cp:lastModifiedBy>
  <cp:revision>117</cp:revision>
  <cp:lastPrinted>2020-09-04T08:15:53Z</cp:lastPrinted>
  <dcterms:created xsi:type="dcterms:W3CDTF">2020-02-17T09:13:27Z</dcterms:created>
  <dcterms:modified xsi:type="dcterms:W3CDTF">2021-06-17T09:08:56Z</dcterms:modified>
</cp:coreProperties>
</file>