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8" r:id="rId2"/>
    <p:sldId id="261" r:id="rId3"/>
    <p:sldId id="262" r:id="rId4"/>
    <p:sldId id="264" r:id="rId5"/>
    <p:sldId id="263" r:id="rId6"/>
    <p:sldId id="330" r:id="rId7"/>
    <p:sldId id="319" r:id="rId8"/>
    <p:sldId id="322" r:id="rId9"/>
    <p:sldId id="325" r:id="rId10"/>
    <p:sldId id="326" r:id="rId11"/>
    <p:sldId id="268" r:id="rId12"/>
    <p:sldId id="269" r:id="rId13"/>
    <p:sldId id="307" r:id="rId14"/>
    <p:sldId id="310" r:id="rId15"/>
    <p:sldId id="311" r:id="rId16"/>
    <p:sldId id="270" r:id="rId17"/>
    <p:sldId id="312" r:id="rId18"/>
    <p:sldId id="271" r:id="rId19"/>
    <p:sldId id="273" r:id="rId20"/>
    <p:sldId id="274" r:id="rId21"/>
    <p:sldId id="324" r:id="rId22"/>
    <p:sldId id="329" r:id="rId23"/>
    <p:sldId id="308" r:id="rId24"/>
    <p:sldId id="317" r:id="rId25"/>
    <p:sldId id="318" r:id="rId26"/>
    <p:sldId id="277" r:id="rId27"/>
    <p:sldId id="278" r:id="rId28"/>
    <p:sldId id="320" r:id="rId29"/>
    <p:sldId id="327" r:id="rId30"/>
    <p:sldId id="323" r:id="rId31"/>
    <p:sldId id="279" r:id="rId32"/>
    <p:sldId id="316" r:id="rId33"/>
    <p:sldId id="321" r:id="rId34"/>
    <p:sldId id="328" r:id="rId35"/>
    <p:sldId id="281" r:id="rId36"/>
    <p:sldId id="331" r:id="rId37"/>
    <p:sldId id="282" r:id="rId38"/>
    <p:sldId id="334" r:id="rId39"/>
    <p:sldId id="283" r:id="rId40"/>
    <p:sldId id="288" r:id="rId41"/>
    <p:sldId id="289" r:id="rId42"/>
    <p:sldId id="290" r:id="rId43"/>
    <p:sldId id="295" r:id="rId44"/>
    <p:sldId id="296" r:id="rId45"/>
    <p:sldId id="297" r:id="rId46"/>
    <p:sldId id="303" r:id="rId47"/>
    <p:sldId id="304" r:id="rId48"/>
    <p:sldId id="305" r:id="rId49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3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87456-325B-48D1-BFE2-53710E3B8A4E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AC838-1E3A-4E3B-B57B-5DE2B67977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67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992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662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6d11b487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6d11b4871_0_4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322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fb682e2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fb682e24_0_2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60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6d11b487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6d11b4871_0_2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855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6d11b487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6d11b4871_0_2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111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6d11b487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6d11b4871_0_2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6414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13ee233b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13ee233bc_0_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299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13ee233b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13ee233bc_0_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658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6d11b487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6d11b4871_0_2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1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6d11b487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6d11b4871_0_5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47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6d11b487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6d11b4871_0_2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696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46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3536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213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613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3ee233b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3ee233bc_0_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320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3ee233b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3ee233bc_0_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226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6d11b487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6d11b4871_0_7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955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6fb682e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6fb682e24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691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877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6d11b487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6d11b4871_0_7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95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6d11b487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6d11b4871_0_2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944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3ee233b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3ee233bc_0_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723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6d11b487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6d11b487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432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3ee233b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3ee233bc_0_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083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6d11b487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6d11b4871_0_1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194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6d11b487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6d11b4871_0_1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974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6d11b487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6d11b4871_0_9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59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6d11b487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6d11b4871_0_9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804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6d11b487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6d11b4871_0_1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542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6d11b487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6d11b4871_0_1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2868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6d11b487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6d11b4871_0_1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168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4861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6d11b487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6d11b487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1635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6d11b487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6d11b4871_0_15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1211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6d11b4871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6d11b4871_0_2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7895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6d11b4871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6d11b4871_0_16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502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6d11b487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6d11b4871_0_16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3813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6d11b4871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6d11b4871_0_1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086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6fb682e2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6fb682e24_0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4875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6fb682e2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6fb682e24_0_16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9751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6fb682e24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6fb682e24_0_29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242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13ee233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13ee233bc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89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13ee233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13ee233bc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469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13ee233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13ee233bc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8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13ee233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13ee233bc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459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51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10000400" y="673"/>
            <a:ext cx="2191600" cy="21916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" y="654"/>
            <a:ext cx="6871607" cy="6845865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02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5875200" y="0"/>
            <a:ext cx="6316800" cy="68580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27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5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42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5065200" cy="1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730000" y="2630067"/>
            <a:ext cx="5065200" cy="3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33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730000" y="2211100"/>
            <a:ext cx="4048400" cy="233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730000" y="4717333"/>
            <a:ext cx="40484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6197600" y="2262133"/>
            <a:ext cx="4902400" cy="3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189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1" y="5504763"/>
            <a:ext cx="931900" cy="912876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1083633" y="5740500"/>
            <a:ext cx="92480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9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1098467" y="1712900"/>
            <a:ext cx="6368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1098467" y="3524165"/>
            <a:ext cx="6368000" cy="1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91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06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21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aaubu.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5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/>
              <a:t>MEMORIA ALUMNI UBU</a:t>
            </a:r>
            <a:endParaRPr b="1" dirty="0"/>
          </a:p>
          <a:p>
            <a:r>
              <a:rPr lang="es" b="1" dirty="0" smtClean="0"/>
              <a:t>2019-2020 </a:t>
            </a:r>
            <a:endParaRPr b="1" dirty="0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6778600" y="51197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s" dirty="0"/>
              <a:t>CURSO </a:t>
            </a:r>
            <a:r>
              <a:rPr lang="es" dirty="0" smtClean="0"/>
              <a:t>2019-2020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3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 dirty="0">
                <a:latin typeface="Arial"/>
                <a:ea typeface="Arial"/>
                <a:cs typeface="Arial"/>
                <a:sym typeface="Arial"/>
              </a:rPr>
              <a:t>REUNIONES CON </a:t>
            </a:r>
            <a:r>
              <a:rPr lang="es" b="1" u="sng" dirty="0" smtClean="0">
                <a:latin typeface="Arial"/>
                <a:ea typeface="Arial"/>
                <a:cs typeface="Arial"/>
                <a:sym typeface="Arial"/>
              </a:rPr>
              <a:t>ALTIA Y SERVICIO </a:t>
            </a:r>
            <a:r>
              <a:rPr lang="es" b="1" u="sng" dirty="0"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s" b="1" u="sng" dirty="0" smtClean="0">
                <a:latin typeface="Arial"/>
                <a:ea typeface="Arial"/>
                <a:cs typeface="Arial"/>
                <a:sym typeface="Arial"/>
              </a:rPr>
              <a:t>INFORMÁTICA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1730000" y="2090067"/>
            <a:ext cx="9482495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" sz="2400" b="1" dirty="0" smtClean="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s-ES" sz="2400" b="1" u="sng" dirty="0" smtClean="0">
                <a:latin typeface="Arial"/>
                <a:ea typeface="Arial"/>
                <a:cs typeface="Arial"/>
                <a:sym typeface="Arial"/>
              </a:rPr>
              <a:t>RESULTADOS</a:t>
            </a:r>
          </a:p>
          <a:p>
            <a:pPr marL="0" indent="0" algn="just">
              <a:lnSpc>
                <a:spcPct val="100000"/>
              </a:lnSpc>
              <a:buNone/>
            </a:pP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LOS SOCIOS TENDRAN NUEVOS SERVICIOS ASOCIADOS:</a:t>
            </a: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67" dirty="0" smtClean="0"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Cuenta de correo </a:t>
            </a:r>
            <a:r>
              <a:rPr lang="es-ES" sz="1867" dirty="0" err="1" smtClean="0">
                <a:latin typeface="Arial"/>
                <a:ea typeface="Arial"/>
                <a:cs typeface="Arial"/>
                <a:sym typeface="Arial"/>
              </a:rPr>
              <a:t>Alumni</a:t>
            </a:r>
            <a:endParaRPr lang="es-ES" sz="1867" dirty="0" smtClean="0"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Acceso a la Biblioteca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Tarjeta Inteligente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Red UBU Ventajas</a:t>
            </a: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67" dirty="0" smtClean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25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BECAS ALUMNI</a:t>
            </a:r>
            <a:endParaRPr b="1" u="sng" dirty="0"/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>
            <a:off x="1632733" y="1278200"/>
            <a:ext cx="9385200" cy="430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s" sz="2000" dirty="0"/>
              <a:t>CURSO </a:t>
            </a:r>
            <a:r>
              <a:rPr lang="es" sz="2000" dirty="0" smtClean="0"/>
              <a:t>2019-2020</a:t>
            </a:r>
            <a:endParaRPr sz="2000" dirty="0"/>
          </a:p>
          <a:p>
            <a:pPr marL="0" indent="0">
              <a:spcBef>
                <a:spcPts val="2133"/>
              </a:spcBef>
              <a:buNone/>
            </a:pPr>
            <a:r>
              <a:rPr lang="es" sz="1600" dirty="0"/>
              <a:t>Se </a:t>
            </a:r>
            <a:r>
              <a:rPr lang="es" sz="1600" dirty="0" smtClean="0"/>
              <a:t>entregaron dos becas a los mejores expedientes de la Universidad de Burgos  </a:t>
            </a:r>
            <a:r>
              <a:rPr lang="es-ES" sz="1600" dirty="0"/>
              <a:t>Lara Domingo </a:t>
            </a:r>
            <a:r>
              <a:rPr lang="es-ES" sz="1600" dirty="0" err="1" smtClean="0"/>
              <a:t>Lamata</a:t>
            </a:r>
            <a:r>
              <a:rPr lang="es-ES" sz="1600" dirty="0" smtClean="0"/>
              <a:t>, que cursara el “</a:t>
            </a:r>
            <a:r>
              <a:rPr lang="es-ES" sz="1600" dirty="0" smtClean="0">
                <a:solidFill>
                  <a:schemeClr val="bg1"/>
                </a:solidFill>
              </a:rPr>
              <a:t>Máster </a:t>
            </a:r>
            <a:r>
              <a:rPr lang="es-ES" sz="1600" dirty="0">
                <a:solidFill>
                  <a:schemeClr val="bg1"/>
                </a:solidFill>
              </a:rPr>
              <a:t>Universitario en Ingeniería de Caminos, Canales y Puertos</a:t>
            </a:r>
            <a:r>
              <a:rPr lang="es-ES" sz="1600" dirty="0" smtClean="0">
                <a:solidFill>
                  <a:schemeClr val="bg1"/>
                </a:solidFill>
              </a:rPr>
              <a:t>, y </a:t>
            </a:r>
            <a:r>
              <a:rPr lang="es-ES" sz="1600" dirty="0">
                <a:solidFill>
                  <a:schemeClr val="bg1"/>
                </a:solidFill>
              </a:rPr>
              <a:t>Máster Universitario Online en Inteligencia de </a:t>
            </a:r>
            <a:r>
              <a:rPr lang="es-ES" sz="1600" dirty="0" smtClean="0">
                <a:solidFill>
                  <a:schemeClr val="bg1"/>
                </a:solidFill>
              </a:rPr>
              <a:t>Negocio” y </a:t>
            </a:r>
            <a:r>
              <a:rPr lang="es-ES" sz="1600" dirty="0"/>
              <a:t>Iván </a:t>
            </a:r>
            <a:r>
              <a:rPr lang="es-ES" sz="1600" dirty="0" smtClean="0"/>
              <a:t>Iglesias, en “Cuesta </a:t>
            </a:r>
            <a:r>
              <a:rPr lang="es-ES" sz="1600" dirty="0" smtClean="0">
                <a:solidFill>
                  <a:schemeClr val="bg1"/>
                </a:solidFill>
              </a:rPr>
              <a:t>Big </a:t>
            </a:r>
            <a:r>
              <a:rPr lang="es-ES" sz="1600" dirty="0">
                <a:solidFill>
                  <a:schemeClr val="bg1"/>
                </a:solidFill>
              </a:rPr>
              <a:t>Data en Entornos Seguros / Business </a:t>
            </a:r>
            <a:r>
              <a:rPr lang="es-ES" sz="1600" dirty="0" err="1">
                <a:solidFill>
                  <a:schemeClr val="bg1"/>
                </a:solidFill>
              </a:rPr>
              <a:t>Intelligence</a:t>
            </a:r>
            <a:r>
              <a:rPr lang="es-ES" sz="1600" dirty="0">
                <a:solidFill>
                  <a:schemeClr val="bg1"/>
                </a:solidFill>
              </a:rPr>
              <a:t> and Big Data in </a:t>
            </a:r>
            <a:r>
              <a:rPr lang="es-ES" sz="1600" dirty="0" err="1">
                <a:solidFill>
                  <a:schemeClr val="bg1"/>
                </a:solidFill>
              </a:rPr>
              <a:t>Cyber-Secure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Environments</a:t>
            </a:r>
            <a:r>
              <a:rPr lang="es-ES" sz="1600" dirty="0">
                <a:solidFill>
                  <a:schemeClr val="bg1"/>
                </a:solidFill>
              </a:rPr>
              <a:t> (Interuniversitario</a:t>
            </a:r>
            <a:r>
              <a:rPr lang="es-ES" sz="1600" dirty="0" smtClean="0">
                <a:solidFill>
                  <a:schemeClr val="bg1"/>
                </a:solidFill>
              </a:rPr>
              <a:t>)”</a:t>
            </a:r>
            <a:endParaRPr sz="16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endParaRPr sz="16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-57512" t="-10527" r="-50129" b="-2500"/>
          <a:stretch/>
        </p:blipFill>
        <p:spPr>
          <a:xfrm>
            <a:off x="-571500" y="3069770"/>
            <a:ext cx="13335000" cy="36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u="sng"/>
              <a:t>ACTIVIDADES</a:t>
            </a:r>
            <a:endParaRPr b="1" u="sng"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41821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70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 dirty="0" smtClean="0"/>
              <a:t>XXII </a:t>
            </a:r>
            <a:r>
              <a:rPr lang="es" b="1" u="sng" dirty="0"/>
              <a:t>ENCUENTRO ALUMNI ESPAÑA EN LA UNIVERSIDAD DE BURGOS</a:t>
            </a:r>
            <a:endParaRPr dirty="0"/>
          </a:p>
        </p:txBody>
      </p:sp>
      <p:sp>
        <p:nvSpPr>
          <p:cNvPr id="423" name="Google Shape;423;p54"/>
          <p:cNvSpPr txBox="1">
            <a:spLocks noGrp="1"/>
          </p:cNvSpPr>
          <p:nvPr>
            <p:ph type="body" idx="1"/>
          </p:nvPr>
        </p:nvSpPr>
        <p:spPr>
          <a:xfrm>
            <a:off x="1397480" y="2230600"/>
            <a:ext cx="5279366" cy="428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s" sz="1600" dirty="0"/>
              <a:t>Se </a:t>
            </a:r>
            <a:r>
              <a:rPr lang="es" sz="1600" dirty="0" smtClean="0"/>
              <a:t>celebro </a:t>
            </a:r>
            <a:r>
              <a:rPr lang="es" sz="1600" dirty="0"/>
              <a:t>los días  </a:t>
            </a:r>
            <a:r>
              <a:rPr lang="es" sz="1600" b="1" u="sng" dirty="0"/>
              <a:t>13 y 14 de junio</a:t>
            </a:r>
            <a:r>
              <a:rPr lang="es" sz="1600" dirty="0"/>
              <a:t> </a:t>
            </a:r>
            <a:r>
              <a:rPr lang="es" sz="1600" dirty="0" smtClean="0"/>
              <a:t>, con la presencia </a:t>
            </a:r>
            <a:r>
              <a:rPr lang="es" sz="1800" b="1" dirty="0" smtClean="0"/>
              <a:t>de </a:t>
            </a:r>
            <a:r>
              <a:rPr lang="es-ES" sz="1800" b="1" dirty="0" smtClean="0"/>
              <a:t>60 </a:t>
            </a:r>
            <a:r>
              <a:rPr lang="es-ES" sz="1800" b="1" dirty="0" err="1" smtClean="0"/>
              <a:t>alumnis</a:t>
            </a:r>
            <a:r>
              <a:rPr lang="es-ES" sz="1800" b="1" dirty="0" smtClean="0"/>
              <a:t> de 29 universidades españolas </a:t>
            </a:r>
            <a:r>
              <a:rPr lang="es-ES" sz="1600" dirty="0"/>
              <a:t>incluida la Federación de ALUMNI </a:t>
            </a:r>
            <a:r>
              <a:rPr lang="es-ES" sz="1600" dirty="0" smtClean="0"/>
              <a:t>España y como </a:t>
            </a:r>
            <a:r>
              <a:rPr lang="es-ES" sz="1600" dirty="0"/>
              <a:t>invitados </a:t>
            </a:r>
            <a:r>
              <a:rPr lang="es-ES" sz="1600" dirty="0" smtClean="0"/>
              <a:t>miembros </a:t>
            </a:r>
            <a:r>
              <a:rPr lang="es-ES" sz="1600" dirty="0"/>
              <a:t>de la red de </a:t>
            </a:r>
            <a:r>
              <a:rPr lang="es-ES" sz="1600" dirty="0" err="1"/>
              <a:t>Alumni</a:t>
            </a:r>
            <a:r>
              <a:rPr lang="es-ES" sz="1600" dirty="0"/>
              <a:t>, la </a:t>
            </a:r>
            <a:r>
              <a:rPr lang="es-ES" sz="1600" dirty="0" smtClean="0"/>
              <a:t>CRUE, </a:t>
            </a:r>
            <a:r>
              <a:rPr lang="es-ES" sz="1600" dirty="0"/>
              <a:t>la CREUP </a:t>
            </a:r>
            <a:r>
              <a:rPr lang="es-ES" sz="1600" dirty="0" smtClean="0"/>
              <a:t>y </a:t>
            </a:r>
            <a:r>
              <a:rPr lang="es-ES" sz="1600" dirty="0"/>
              <a:t>la Conferencia de Consejos Sociales de las Universidades españolas.</a:t>
            </a:r>
            <a:endParaRPr sz="1600" dirty="0"/>
          </a:p>
          <a:p>
            <a:pPr marL="0" indent="0">
              <a:spcBef>
                <a:spcPts val="2133"/>
              </a:spcBef>
              <a:buNone/>
            </a:pPr>
            <a:r>
              <a:rPr lang="es" dirty="0"/>
              <a:t>Inauguración, a cargo de :  rector de la universidad, </a:t>
            </a:r>
            <a:r>
              <a:rPr lang="es" sz="2400" b="1" u="sng" dirty="0"/>
              <a:t>D. Manuel Pérez Mateos </a:t>
            </a:r>
            <a:r>
              <a:rPr lang="es" dirty="0"/>
              <a:t>y el presidente del Consejo Social y socio de honor de Alumni UBU ,</a:t>
            </a:r>
            <a:r>
              <a:rPr lang="es" b="1" u="sng" dirty="0"/>
              <a:t> </a:t>
            </a:r>
            <a:r>
              <a:rPr lang="es" sz="2400" b="1" u="sng" dirty="0"/>
              <a:t>D. Luis Abril Pérez</a:t>
            </a:r>
            <a:r>
              <a:rPr lang="es" sz="2400" b="1" u="sng" dirty="0" smtClean="0"/>
              <a:t>.</a:t>
            </a:r>
            <a:endParaRPr sz="2400" b="1" u="sng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13" y="1914407"/>
            <a:ext cx="3200407" cy="45963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055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70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 dirty="0" smtClean="0"/>
              <a:t>XXII </a:t>
            </a:r>
            <a:r>
              <a:rPr lang="es" b="1" u="sng" dirty="0"/>
              <a:t>ENCUENTRO ALUMNI ESPAÑA EN LA UNIVERSIDAD DE BURGOS</a:t>
            </a:r>
            <a:endParaRPr dirty="0"/>
          </a:p>
        </p:txBody>
      </p:sp>
      <p:sp>
        <p:nvSpPr>
          <p:cNvPr id="423" name="Google Shape;423;p54"/>
          <p:cNvSpPr txBox="1">
            <a:spLocks noGrp="1"/>
          </p:cNvSpPr>
          <p:nvPr>
            <p:ph type="body" idx="1"/>
          </p:nvPr>
        </p:nvSpPr>
        <p:spPr>
          <a:xfrm>
            <a:off x="1397479" y="1604513"/>
            <a:ext cx="7056407" cy="525348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indent="0">
              <a:spcBef>
                <a:spcPts val="2133"/>
              </a:spcBef>
              <a:buNone/>
            </a:pPr>
            <a:r>
              <a:rPr lang="es" dirty="0" smtClean="0"/>
              <a:t>Se habló, </a:t>
            </a:r>
            <a:r>
              <a:rPr lang="es" dirty="0"/>
              <a:t>entre otros temas, de: </a:t>
            </a:r>
            <a:endParaRPr dirty="0"/>
          </a:p>
          <a:p>
            <a:pPr indent="-507987">
              <a:spcBef>
                <a:spcPts val="2133"/>
              </a:spcBef>
              <a:buSzPts val="2400"/>
            </a:pPr>
            <a:r>
              <a:rPr lang="es" sz="2400" b="1" u="sng" dirty="0"/>
              <a:t>Blokchain </a:t>
            </a:r>
            <a:endParaRPr sz="2400" b="1" u="sng" dirty="0"/>
          </a:p>
          <a:p>
            <a:pPr indent="-507987">
              <a:buSzPts val="2400"/>
            </a:pPr>
            <a:r>
              <a:rPr lang="es" sz="2400" b="1" u="sng" dirty="0"/>
              <a:t>Incentivos fiscales al </a:t>
            </a:r>
            <a:r>
              <a:rPr lang="es" sz="2400" b="1" u="sng" dirty="0" smtClean="0"/>
              <a:t>mecenazgo</a:t>
            </a:r>
          </a:p>
          <a:p>
            <a:pPr marL="101598" indent="0">
              <a:buSzPts val="2400"/>
              <a:buNone/>
            </a:pPr>
            <a:r>
              <a:rPr lang="es" sz="2400" b="1" dirty="0"/>
              <a:t>	</a:t>
            </a:r>
            <a:r>
              <a:rPr lang="es" sz="2400" b="1" dirty="0" smtClean="0"/>
              <a:t> </a:t>
            </a:r>
            <a:r>
              <a:rPr lang="es" sz="2400" b="1" u="sng" dirty="0"/>
              <a:t>universitario</a:t>
            </a:r>
            <a:endParaRPr sz="2400" b="1" u="sng" dirty="0"/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s-ES" sz="1200" dirty="0" smtClean="0"/>
              <a:t>Se visitaron: </a:t>
            </a:r>
          </a:p>
          <a:p>
            <a:pPr indent="-507987">
              <a:spcBef>
                <a:spcPts val="2133"/>
              </a:spcBef>
              <a:buSzPts val="2400"/>
            </a:pPr>
            <a:r>
              <a:rPr lang="es-ES" sz="2400" b="1" u="sng" dirty="0" smtClean="0"/>
              <a:t>El museo de Burgos</a:t>
            </a:r>
          </a:p>
          <a:p>
            <a:pPr indent="-507987">
              <a:spcBef>
                <a:spcPts val="2133"/>
              </a:spcBef>
              <a:buSzPts val="2400"/>
            </a:pPr>
            <a:r>
              <a:rPr lang="es-ES" sz="2400" b="1" u="sng" dirty="0" smtClean="0"/>
              <a:t>La Catedral</a:t>
            </a:r>
          </a:p>
          <a:p>
            <a:pPr indent="-507987">
              <a:spcBef>
                <a:spcPts val="2133"/>
              </a:spcBef>
              <a:buSzPts val="2400"/>
            </a:pPr>
            <a:r>
              <a:rPr lang="es-ES" sz="2400" b="1" u="sng" dirty="0" smtClean="0"/>
              <a:t>El MEH </a:t>
            </a:r>
          </a:p>
          <a:p>
            <a:pPr indent="-507987">
              <a:spcBef>
                <a:spcPts val="2133"/>
              </a:spcBef>
              <a:buSzPts val="2400"/>
            </a:pPr>
            <a:r>
              <a:rPr lang="es-ES" sz="2400" b="1" u="sng" dirty="0" smtClean="0"/>
              <a:t> el yacimiento de </a:t>
            </a:r>
            <a:r>
              <a:rPr lang="es-ES" sz="2400" b="1" u="sng" dirty="0" err="1" smtClean="0"/>
              <a:t>Atapuerca</a:t>
            </a:r>
            <a:endParaRPr sz="2400" b="1" u="sng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06" y="2260182"/>
            <a:ext cx="4689565" cy="39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3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70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 dirty="0" smtClean="0"/>
              <a:t>XXII </a:t>
            </a:r>
            <a:r>
              <a:rPr lang="es" b="1" u="sng" dirty="0"/>
              <a:t>ENCUENTRO ALUMNI ESPAÑA EN LA UNIVERSIDAD DE BURGOS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72" y="4545893"/>
            <a:ext cx="3172056" cy="21147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816660"/>
            <a:ext cx="9535886" cy="25855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4545893"/>
            <a:ext cx="3172056" cy="21147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88" y="4545893"/>
            <a:ext cx="2735312" cy="211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9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3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72" y="2090068"/>
            <a:ext cx="7573992" cy="38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6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ASISTENCIA A LA JORNADA DE BIENVENIDA A </a:t>
            </a:r>
            <a:r>
              <a:rPr lang="es" b="1" u="sng" dirty="0" smtClean="0"/>
              <a:t>ESTUDIANTES </a:t>
            </a:r>
            <a:r>
              <a:rPr lang="es" b="1" u="sng" dirty="0"/>
              <a:t>DE NUEVO INGRESO : 5 de septiembre</a:t>
            </a:r>
            <a:endParaRPr b="1" u="sng" dirty="0"/>
          </a:p>
          <a:p>
            <a:endParaRPr u="sng" dirty="0"/>
          </a:p>
          <a:p>
            <a:pPr algn="ctr"/>
            <a:endParaRPr u="sng" dirty="0"/>
          </a:p>
        </p:txBody>
      </p:sp>
    </p:spTree>
    <p:extLst>
      <p:ext uri="{BB962C8B-B14F-4D97-AF65-F5344CB8AC3E}">
        <p14:creationId xmlns:p14="http://schemas.microsoft.com/office/powerpoint/2010/main" val="29704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3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57" y="2090068"/>
            <a:ext cx="6900622" cy="38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6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 smtClean="0"/>
              <a:t>ACTUALIZACION DEL FOLLETO “¡HAZTE DE ALUMNI!”</a:t>
            </a:r>
            <a:endParaRPr b="1" u="sng" dirty="0"/>
          </a:p>
          <a:p>
            <a:endParaRPr u="sng" dirty="0"/>
          </a:p>
          <a:p>
            <a:pPr algn="ctr"/>
            <a:endParaRPr u="sng" dirty="0"/>
          </a:p>
        </p:txBody>
      </p:sp>
    </p:spTree>
    <p:extLst>
      <p:ext uri="{BB962C8B-B14F-4D97-AF65-F5344CB8AC3E}">
        <p14:creationId xmlns:p14="http://schemas.microsoft.com/office/powerpoint/2010/main" val="35322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COMIDA DE </a:t>
            </a:r>
            <a:r>
              <a:rPr lang="es" b="1" u="sng" dirty="0" smtClean="0"/>
              <a:t>NAVIDAD Y X ANIVERSARIO DE ALUMNI UBU</a:t>
            </a:r>
            <a:endParaRPr b="1" u="sng" dirty="0"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1730000" y="2142319"/>
            <a:ext cx="93852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2133"/>
              </a:spcBef>
              <a:buNone/>
            </a:pPr>
            <a:r>
              <a:rPr lang="es" sz="2400" dirty="0" smtClean="0"/>
              <a:t>El </a:t>
            </a:r>
            <a:r>
              <a:rPr lang="es" sz="2400" dirty="0"/>
              <a:t>día </a:t>
            </a:r>
            <a:r>
              <a:rPr lang="es" sz="2400" dirty="0" smtClean="0"/>
              <a:t>14 </a:t>
            </a:r>
            <a:r>
              <a:rPr lang="es" sz="2400" dirty="0"/>
              <a:t>de diciembre se celebró la comida de hermandad de los </a:t>
            </a:r>
            <a:r>
              <a:rPr lang="es" sz="2400" dirty="0" smtClean="0"/>
              <a:t>socios, coincidiendo con el X Aniversario de la creacion de la asociacion.</a:t>
            </a:r>
          </a:p>
          <a:p>
            <a:pPr marL="0" indent="0">
              <a:spcBef>
                <a:spcPts val="2133"/>
              </a:spcBef>
              <a:buNone/>
            </a:pPr>
            <a:endParaRPr lang="es-ES" sz="24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" sz="2400" dirty="0" smtClean="0"/>
              <a:t>Previamente</a:t>
            </a:r>
            <a:r>
              <a:rPr lang="es" sz="2400" dirty="0"/>
              <a:t>, realizamos una visita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" sz="2400" dirty="0"/>
              <a:t>guiada a la Iglesia de San Gil.</a:t>
            </a:r>
            <a:endParaRPr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760" y="3958046"/>
            <a:ext cx="3901440" cy="23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6400" u="sng"/>
              <a:t>CURSOS</a:t>
            </a:r>
            <a:endParaRPr sz="6400" b="1" u="sng"/>
          </a:p>
        </p:txBody>
      </p:sp>
    </p:spTree>
    <p:extLst>
      <p:ext uri="{BB962C8B-B14F-4D97-AF65-F5344CB8AC3E}">
        <p14:creationId xmlns:p14="http://schemas.microsoft.com/office/powerpoint/2010/main" val="17932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SOCIOS</a:t>
            </a:r>
            <a:endParaRPr b="1" u="sng" dirty="0"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633633" y="2041867"/>
            <a:ext cx="93852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3657509" indent="-507987">
              <a:spcBef>
                <a:spcPts val="2133"/>
              </a:spcBef>
              <a:buSzPts val="2400"/>
            </a:pPr>
            <a:r>
              <a:rPr lang="es" sz="3200" dirty="0"/>
              <a:t>Total Actual: </a:t>
            </a:r>
            <a:r>
              <a:rPr lang="es-ES" sz="3200" dirty="0" smtClean="0"/>
              <a:t>420</a:t>
            </a:r>
            <a:endParaRPr sz="3200" dirty="0"/>
          </a:p>
          <a:p>
            <a:pPr marL="3657509" indent="-507987">
              <a:buSzPts val="2400"/>
            </a:pPr>
            <a:r>
              <a:rPr lang="es" sz="3200" dirty="0"/>
              <a:t>Altas</a:t>
            </a:r>
            <a:r>
              <a:rPr lang="es" sz="3200" dirty="0" smtClean="0"/>
              <a:t>: </a:t>
            </a:r>
            <a:r>
              <a:rPr lang="es" sz="3200" dirty="0" smtClean="0">
                <a:solidFill>
                  <a:schemeClr val="bg1"/>
                </a:solidFill>
              </a:rPr>
              <a:t>123</a:t>
            </a:r>
            <a:r>
              <a:rPr lang="es" sz="3200" dirty="0">
                <a:solidFill>
                  <a:schemeClr val="bg1"/>
                </a:solidFill>
              </a:rPr>
              <a:t>	</a:t>
            </a:r>
            <a:endParaRPr sz="3200" dirty="0">
              <a:solidFill>
                <a:schemeClr val="bg1"/>
              </a:solidFill>
            </a:endParaRPr>
          </a:p>
          <a:p>
            <a:pPr marL="3657509" indent="-507987">
              <a:buSzPts val="2400"/>
            </a:pPr>
            <a:r>
              <a:rPr lang="es" sz="3200" dirty="0"/>
              <a:t>Bajas: </a:t>
            </a:r>
            <a:r>
              <a:rPr lang="es-ES" sz="3200" dirty="0" smtClean="0">
                <a:solidFill>
                  <a:schemeClr val="bg1"/>
                </a:solidFill>
              </a:rPr>
              <a:t>32</a:t>
            </a:r>
            <a:endParaRPr sz="3200" dirty="0">
              <a:solidFill>
                <a:schemeClr val="bg1"/>
              </a:solidFill>
            </a:endParaRPr>
          </a:p>
          <a:p>
            <a:pPr marL="3657509" indent="0">
              <a:spcBef>
                <a:spcPts val="2133"/>
              </a:spcBef>
              <a:spcAft>
                <a:spcPts val="2133"/>
              </a:spcAft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8959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33" y="2555049"/>
            <a:ext cx="4912490" cy="340812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</a:t>
            </a:r>
            <a:r>
              <a:rPr lang="es-ES" b="1" u="sng" dirty="0" smtClean="0"/>
              <a:t>HISTORIA</a:t>
            </a:r>
            <a:endParaRPr b="1" u="sng" dirty="0"/>
          </a:p>
          <a:p>
            <a:pPr algn="ctr"/>
            <a:r>
              <a:rPr lang="es" b="1" u="sng" dirty="0" smtClean="0"/>
              <a:t>(Periodo entreguerras - </a:t>
            </a:r>
            <a:r>
              <a:rPr lang="es-ES" b="1" u="sng" dirty="0"/>
              <a:t>II. </a:t>
            </a:r>
            <a:r>
              <a:rPr lang="es-ES" b="1" u="sng" dirty="0" smtClean="0"/>
              <a:t>De la Belle </a:t>
            </a:r>
            <a:r>
              <a:rPr lang="es-ES" b="1" u="sng" dirty="0" err="1" smtClean="0"/>
              <a:t>Epoque</a:t>
            </a:r>
            <a:r>
              <a:rPr lang="es-ES" b="1" u="sng" dirty="0" smtClean="0"/>
              <a:t> al Desastre. Parte </a:t>
            </a:r>
            <a:r>
              <a:rPr lang="es-ES" b="1" u="sng" dirty="0"/>
              <a:t>de la Guerra Civil Europea (1914-1945)</a:t>
            </a:r>
            <a:r>
              <a:rPr lang="es-ES" dirty="0"/>
              <a:t/>
            </a:r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665133" y="2068033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" sz="2400" dirty="0" smtClean="0"/>
          </a:p>
          <a:p>
            <a:pPr marL="0" indent="0">
              <a:buNone/>
            </a:pPr>
            <a:r>
              <a:rPr lang="es" sz="2400" dirty="0" smtClean="0"/>
              <a:t>Profesora</a:t>
            </a:r>
            <a:r>
              <a:rPr lang="es" sz="2400" dirty="0"/>
              <a:t>:  Carlota Martínez </a:t>
            </a:r>
            <a:r>
              <a:rPr lang="es" sz="2400" dirty="0" smtClean="0"/>
              <a:t>Sáez</a:t>
            </a:r>
          </a:p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</a:t>
            </a:r>
            <a:r>
              <a:rPr lang="es" sz="2400" dirty="0" smtClean="0"/>
              <a:t>38 personas</a:t>
            </a:r>
          </a:p>
          <a:p>
            <a:pPr marL="0" indent="0">
              <a:spcBef>
                <a:spcPts val="2133"/>
              </a:spcBef>
              <a:buNone/>
            </a:pPr>
            <a:endParaRPr lang="es-ES" sz="2400" dirty="0" smtClean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2400" dirty="0" smtClean="0"/>
              <a:t>Período</a:t>
            </a:r>
            <a:r>
              <a:rPr lang="es" sz="2400" dirty="0"/>
              <a:t>: Octubre a Febrero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79952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7" y="2181497"/>
            <a:ext cx="5336234" cy="37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</a:t>
            </a:r>
            <a:r>
              <a:rPr lang="es-ES" b="1" u="sng" dirty="0" smtClean="0"/>
              <a:t>HISTORIA</a:t>
            </a:r>
            <a:endParaRPr b="1" u="sng" dirty="0"/>
          </a:p>
          <a:p>
            <a:pPr algn="ctr"/>
            <a:r>
              <a:rPr lang="es" b="1" u="sng" dirty="0" smtClean="0"/>
              <a:t>Merienda Navideña</a:t>
            </a:r>
            <a:r>
              <a:rPr lang="es-ES" dirty="0"/>
              <a:t/>
            </a:r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665133" y="2068033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" sz="2400" dirty="0" smtClean="0"/>
          </a:p>
          <a:p>
            <a:pPr marL="0" indent="0">
              <a:buNone/>
            </a:pPr>
            <a:r>
              <a:rPr lang="es" sz="2400" dirty="0" smtClean="0"/>
              <a:t>Profesora</a:t>
            </a:r>
            <a:r>
              <a:rPr lang="es" sz="2400" dirty="0"/>
              <a:t>:  Carlota Martínez </a:t>
            </a:r>
            <a:r>
              <a:rPr lang="es" sz="2400" dirty="0" smtClean="0"/>
              <a:t>Sáez</a:t>
            </a:r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2</a:t>
            </a:r>
            <a:r>
              <a:rPr lang="es" sz="2400" dirty="0" smtClean="0"/>
              <a:t>8 personas</a:t>
            </a:r>
          </a:p>
          <a:p>
            <a:pPr marL="0" indent="0">
              <a:spcBef>
                <a:spcPts val="2133"/>
              </a:spcBef>
              <a:buNone/>
            </a:pP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2533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7" y="2571519"/>
            <a:ext cx="5336234" cy="300163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</a:t>
            </a:r>
            <a:r>
              <a:rPr lang="es-ES" b="1" u="sng" dirty="0" smtClean="0"/>
              <a:t>HISTORIA</a:t>
            </a:r>
            <a:endParaRPr b="1" u="sng" dirty="0"/>
          </a:p>
          <a:p>
            <a:pPr algn="ctr"/>
            <a:r>
              <a:rPr lang="es" b="1" u="sng" dirty="0" smtClean="0"/>
              <a:t>Lectura conjunta con el club Lectura</a:t>
            </a:r>
            <a:r>
              <a:rPr lang="es-ES" dirty="0"/>
              <a:t/>
            </a:r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665133" y="2068033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" sz="2400" dirty="0" smtClean="0"/>
          </a:p>
          <a:p>
            <a:pPr marL="0" indent="0">
              <a:buNone/>
            </a:pPr>
            <a:r>
              <a:rPr lang="es" sz="2400" dirty="0" smtClean="0"/>
              <a:t>Profesora</a:t>
            </a:r>
            <a:r>
              <a:rPr lang="es" sz="2400" dirty="0"/>
              <a:t>:  Carlota Martínez </a:t>
            </a:r>
            <a:r>
              <a:rPr lang="es" sz="2400" dirty="0" smtClean="0"/>
              <a:t>Sáez y Pedro Ojeda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 smtClean="0"/>
              <a:t>Asistentes</a:t>
            </a:r>
            <a:r>
              <a:rPr lang="es" sz="2400" dirty="0"/>
              <a:t>: </a:t>
            </a:r>
            <a:r>
              <a:rPr lang="es" sz="2400" dirty="0" smtClean="0">
                <a:solidFill>
                  <a:schemeClr val="bg1"/>
                </a:solidFill>
              </a:rPr>
              <a:t>50</a:t>
            </a:r>
            <a:r>
              <a:rPr lang="es" sz="2400" dirty="0" smtClean="0"/>
              <a:t> personas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 smtClean="0"/>
              <a:t>Lectura: “</a:t>
            </a:r>
            <a:r>
              <a:rPr lang="es-ES" sz="2400" b="1" dirty="0" smtClean="0"/>
              <a:t>Poeta </a:t>
            </a:r>
            <a:r>
              <a:rPr lang="es-ES" sz="2400" b="1" dirty="0"/>
              <a:t>en Nueva </a:t>
            </a:r>
            <a:r>
              <a:rPr lang="es-ES" sz="2400" b="1" dirty="0" smtClean="0"/>
              <a:t>York” </a:t>
            </a:r>
            <a:r>
              <a:rPr lang="es-ES" sz="2400" dirty="0"/>
              <a:t>de Federico García Lorca.</a:t>
            </a: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7173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93" y="3091875"/>
            <a:ext cx="4513194" cy="183391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</a:t>
            </a:r>
            <a:r>
              <a:rPr lang="es" b="1" u="sng" dirty="0" smtClean="0"/>
              <a:t>“</a:t>
            </a:r>
            <a:r>
              <a:rPr lang="es-ES" b="1" u="sng" dirty="0" smtClean="0"/>
              <a:t>APRECIACIÓN MUSICAL”</a:t>
            </a:r>
            <a:endParaRPr b="1" u="sng" dirty="0"/>
          </a:p>
          <a:p>
            <a:pPr algn="ctr"/>
            <a:r>
              <a:rPr lang="es-ES" dirty="0"/>
              <a:t/>
            </a:r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665133" y="2068033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" sz="2400" dirty="0" smtClean="0"/>
          </a:p>
          <a:p>
            <a:pPr marL="0" indent="0">
              <a:buNone/>
            </a:pPr>
            <a:r>
              <a:rPr lang="es" sz="2400" dirty="0" smtClean="0"/>
              <a:t>Profesores: Raquel Aller, Diego Crespo, Gracia Mª Gil, Enrique García, Raquel Rodríguez, María López ,Ignacio Nieto y Javier Centeno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</a:t>
            </a:r>
            <a:r>
              <a:rPr lang="es" sz="2400" dirty="0" smtClean="0"/>
              <a:t>25 personas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2400" dirty="0" smtClean="0"/>
              <a:t>Período</a:t>
            </a:r>
            <a:r>
              <a:rPr lang="es" sz="2400" dirty="0"/>
              <a:t>: </a:t>
            </a:r>
            <a:r>
              <a:rPr lang="es" sz="2400" dirty="0" smtClean="0"/>
              <a:t>Noviembre a Mayo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8897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68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 smtClean="0"/>
              <a:t>CURSO “APRECIACIÓN MUSICAL”</a:t>
            </a:r>
            <a:endParaRPr b="1" u="sng" dirty="0"/>
          </a:p>
        </p:txBody>
      </p:sp>
      <p:graphicFrame>
        <p:nvGraphicFramePr>
          <p:cNvPr id="271" name="Google Shape;271;p33"/>
          <p:cNvGraphicFramePr/>
          <p:nvPr>
            <p:extLst>
              <p:ext uri="{D42A27DB-BD31-4B8C-83A1-F6EECF244321}">
                <p14:modId xmlns:p14="http://schemas.microsoft.com/office/powerpoint/2010/main" val="125346799"/>
              </p:ext>
            </p:extLst>
          </p:nvPr>
        </p:nvGraphicFramePr>
        <p:xfrm>
          <a:off x="1306285" y="1369900"/>
          <a:ext cx="9615713" cy="46251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8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7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" sz="1500" b="1" i="0" u="sng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AUTOR</a:t>
                      </a:r>
                      <a:endParaRPr sz="1500" b="1" i="0" u="sng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 dirty="0">
                          <a:solidFill>
                            <a:schemeClr val="lt1"/>
                          </a:solidFill>
                        </a:rPr>
                        <a:t>TÍTULO</a:t>
                      </a:r>
                      <a:endParaRPr sz="1500" b="1" u="sng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 dirty="0">
                          <a:solidFill>
                            <a:schemeClr val="lt1"/>
                          </a:solidFill>
                        </a:rPr>
                        <a:t>FECHA</a:t>
                      </a:r>
                      <a:endParaRPr sz="1500" b="1" u="sng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363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Raquel</a:t>
                      </a:r>
                      <a:r>
                        <a:rPr lang="es-ES" sz="12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Aller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La música para cuerda pulsada en la Hª de la Música</a:t>
                      </a:r>
                      <a:endParaRPr sz="1200" i="1" dirty="0">
                        <a:solidFill>
                          <a:schemeClr val="bg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lt1"/>
                          </a:solidFill>
                        </a:rPr>
                        <a:t>6 y 13 de</a:t>
                      </a:r>
                      <a:r>
                        <a:rPr lang="es-ES" sz="1200" baseline="0" dirty="0" smtClean="0">
                          <a:solidFill>
                            <a:schemeClr val="lt1"/>
                          </a:solidFill>
                        </a:rPr>
                        <a:t> noviembre de 2019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Diego Crespo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endParaRPr lang="es-ES" sz="1200" b="0" i="0" u="none" strike="noStrike" cap="non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 La </a:t>
                      </a: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música para órgano y </a:t>
                      </a:r>
                      <a:endParaRPr lang="es-ES" sz="1200" b="0" i="0" u="none" strike="noStrike" cap="non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 clave </a:t>
                      </a: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en la Hª de la </a:t>
                      </a: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Música</a:t>
                      </a:r>
                      <a:endParaRPr lang="es-ES"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>
                          <a:solidFill>
                            <a:schemeClr val="lt1"/>
                          </a:solidFill>
                        </a:rPr>
                        <a:t>20 y 27 de noviembre de 2019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608">
                <a:tc>
                  <a:txBody>
                    <a:bodyPr/>
                    <a:lstStyle/>
                    <a:p>
                      <a:pPr marL="6985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Gracia Mª Gil</a:t>
                      </a:r>
                    </a:p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endParaRPr lang="es-ES" sz="1200" b="0" i="0" u="none" strike="noStrike" cap="non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 La música para piano en la Hª  de la Música</a:t>
                      </a:r>
                      <a:endParaRPr lang="es-ES"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lt1"/>
                          </a:solidFill>
                        </a:rPr>
                        <a:t>4 de diciembre</a:t>
                      </a:r>
                      <a:r>
                        <a:rPr lang="es-ES" sz="1200" baseline="0" dirty="0" smtClean="0">
                          <a:solidFill>
                            <a:schemeClr val="lt1"/>
                          </a:solidFill>
                        </a:rPr>
                        <a:t> de 2019 y 8 de enero de 2020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641">
                <a:tc>
                  <a:txBody>
                    <a:bodyPr/>
                    <a:lstStyle/>
                    <a:p>
                      <a:pPr marL="69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Enrique</a:t>
                      </a:r>
                      <a:r>
                        <a:rPr lang="es-ES" sz="12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García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Previa Concierto “El Mesías” de</a:t>
                      </a:r>
                      <a:r>
                        <a:rPr lang="es-ES" sz="1200" b="0" i="0" u="none" strike="noStrike" cap="non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" sz="1200" b="0" i="0" u="none" strike="noStrike" cap="none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Haendel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lt1"/>
                          </a:solidFill>
                        </a:rPr>
                        <a:t>18 de diciembre</a:t>
                      </a:r>
                      <a:r>
                        <a:rPr lang="es-ES" sz="1200" baseline="0" dirty="0" smtClean="0">
                          <a:solidFill>
                            <a:schemeClr val="lt1"/>
                          </a:solidFill>
                        </a:rPr>
                        <a:t> de 2019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556684112"/>
                  </a:ext>
                </a:extLst>
              </a:tr>
              <a:tr h="577641">
                <a:tc>
                  <a:txBody>
                    <a:bodyPr/>
                    <a:lstStyle/>
                    <a:p>
                      <a:pPr marL="69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Raquel Rodríguez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La música para instrumentos de cuerda frotada en la Hª de la Música. 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>
                          <a:solidFill>
                            <a:schemeClr val="lt1"/>
                          </a:solidFill>
                        </a:rPr>
                        <a:t>22 y 29 de enero de</a:t>
                      </a:r>
                      <a:r>
                        <a:rPr lang="es" sz="1200" baseline="0" dirty="0" smtClean="0">
                          <a:solidFill>
                            <a:schemeClr val="lt1"/>
                          </a:solidFill>
                        </a:rPr>
                        <a:t>2020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305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Enrique García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Musica sinfonica en el Barroco y Clasicismo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5 de febrero de 2020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Enrique García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Musica sinfonica en el siglo XIX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12 y 19 de febrero de 2020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4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68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 smtClean="0"/>
              <a:t>CURSO “APRECIACIÓN MUSICAL”</a:t>
            </a:r>
            <a:endParaRPr b="1" u="sng" dirty="0"/>
          </a:p>
        </p:txBody>
      </p:sp>
      <p:graphicFrame>
        <p:nvGraphicFramePr>
          <p:cNvPr id="271" name="Google Shape;271;p33"/>
          <p:cNvGraphicFramePr/>
          <p:nvPr>
            <p:extLst>
              <p:ext uri="{D42A27DB-BD31-4B8C-83A1-F6EECF244321}">
                <p14:modId xmlns:p14="http://schemas.microsoft.com/office/powerpoint/2010/main" val="527040401"/>
              </p:ext>
            </p:extLst>
          </p:nvPr>
        </p:nvGraphicFramePr>
        <p:xfrm>
          <a:off x="1306285" y="1369900"/>
          <a:ext cx="9615713" cy="5047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87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1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7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" sz="1500" b="1" i="0" u="sng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AUTOR</a:t>
                      </a:r>
                      <a:endParaRPr sz="1500" b="1" i="0" u="sng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 dirty="0">
                          <a:solidFill>
                            <a:schemeClr val="lt1"/>
                          </a:solidFill>
                        </a:rPr>
                        <a:t>TÍTULO</a:t>
                      </a:r>
                      <a:endParaRPr sz="1500" b="1" u="sng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 dirty="0">
                          <a:solidFill>
                            <a:schemeClr val="lt1"/>
                          </a:solidFill>
                        </a:rPr>
                        <a:t>FECHA</a:t>
                      </a:r>
                      <a:endParaRPr sz="1500" b="1" u="sng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363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Enrique García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526415" algn="l"/>
                        </a:tabLst>
                        <a:defRPr/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Música de Cámara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26 de  febrero</a:t>
                      </a:r>
                      <a:r>
                        <a:rPr lang="es-ES" sz="12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de 2020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794384431"/>
                  </a:ext>
                </a:extLst>
              </a:tr>
              <a:tr h="685363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Ignacio Nieto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Los nacionalismos en la Hª de la Música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4 y 11 de marzo de 2020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María</a:t>
                      </a:r>
                      <a:r>
                        <a:rPr lang="es-ES" sz="12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López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La música para ballet I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18 de marzo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608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Javier Centeno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La música coral y sinfónica/ coral/ música     </a:t>
                      </a:r>
                      <a:r>
                        <a:rPr lang="es-ES" sz="1200" b="0" i="0" u="none" strike="noStrike" cap="non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  v</a:t>
                      </a: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ocal de cámara </a:t>
                      </a:r>
                      <a:endParaRPr lang="es-ES"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4400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lt1"/>
                          </a:solidFill>
                        </a:rPr>
                        <a:t>25 de marzo</a:t>
                      </a:r>
                      <a:r>
                        <a:rPr lang="es-ES" sz="1200" baseline="0" dirty="0" smtClean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es-ES" sz="1200" dirty="0" smtClean="0">
                          <a:solidFill>
                            <a:schemeClr val="lt1"/>
                          </a:solidFill>
                        </a:rPr>
                        <a:t>de 2020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641">
                <a:tc>
                  <a:txBody>
                    <a:bodyPr/>
                    <a:lstStyle/>
                    <a:p>
                      <a:pPr marL="69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Javier Centeno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526415" algn="l"/>
                        </a:tabLst>
                        <a:defRPr/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La música para ballet II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15 de abril de 2020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305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Javier</a:t>
                      </a:r>
                      <a:r>
                        <a:rPr lang="es-ES" sz="12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Centeno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Opera Fórum</a:t>
                      </a:r>
                      <a:r>
                        <a:rPr lang="es-ES" sz="1200" b="0" i="0" u="none" strike="noStrike" cap="non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 “la </a:t>
                      </a:r>
                      <a:r>
                        <a:rPr lang="es-ES" sz="1200" b="0" i="0" u="none" strike="noStrike" cap="none" baseline="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Traviata</a:t>
                      </a:r>
                      <a:r>
                        <a:rPr lang="es-ES" sz="1200" b="0" i="0" u="none" strike="noStrike" cap="non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” de Giuseppe Verdi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6 de mayo de 2020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Concierto Fin de Curso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9 de Mayo de 2020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729336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0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36" y="1920238"/>
            <a:ext cx="3857625" cy="463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>
                <a:solidFill>
                  <a:schemeClr val="bg1"/>
                </a:solidFill>
              </a:rPr>
              <a:t>CURSO DE MÚSICA</a:t>
            </a:r>
            <a:endParaRPr b="1" u="sng" dirty="0">
              <a:solidFill>
                <a:schemeClr val="bg1"/>
              </a:solidFill>
            </a:endParaRPr>
          </a:p>
          <a:p>
            <a:pPr algn="ctr"/>
            <a:r>
              <a:rPr lang="es" b="1" u="sng" dirty="0" smtClean="0">
                <a:solidFill>
                  <a:schemeClr val="bg1"/>
                </a:solidFill>
              </a:rPr>
              <a:t>Iglesia de San Antonio Abad</a:t>
            </a:r>
            <a:br>
              <a:rPr lang="es" b="1" u="sng" dirty="0" smtClean="0">
                <a:solidFill>
                  <a:schemeClr val="bg1"/>
                </a:solidFill>
              </a:rPr>
            </a:br>
            <a:endParaRPr u="sng" dirty="0">
              <a:solidFill>
                <a:schemeClr val="bg1"/>
              </a:solidFill>
            </a:endParaRPr>
          </a:p>
        </p:txBody>
      </p:sp>
      <p:pic>
        <p:nvPicPr>
          <p:cNvPr id="5" name="Google Shape;249;p3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00" y="2310083"/>
            <a:ext cx="4411911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7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74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/>
              <a:t>CURSO TRIANUAL DE ARTE </a:t>
            </a:r>
            <a:endParaRPr b="1" u="sng"/>
          </a:p>
        </p:txBody>
      </p:sp>
      <p:sp>
        <p:nvSpPr>
          <p:cNvPr id="256" name="Google Shape;256;p31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42715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s" dirty="0"/>
              <a:t>Profesoras: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s" dirty="0"/>
              <a:t>Elena Martín Martínez de Simón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s" dirty="0"/>
              <a:t>Ana Berta  Nieto Plaza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s" dirty="0"/>
              <a:t>Asistentes:  Burgos </a:t>
            </a:r>
            <a:r>
              <a:rPr lang="es" dirty="0">
                <a:solidFill>
                  <a:schemeClr val="bg1"/>
                </a:solidFill>
              </a:rPr>
              <a:t>:  1º: </a:t>
            </a:r>
            <a:r>
              <a:rPr lang="es" dirty="0" smtClean="0">
                <a:solidFill>
                  <a:schemeClr val="bg1"/>
                </a:solidFill>
              </a:rPr>
              <a:t>36;    2º: 37;    </a:t>
            </a:r>
            <a:r>
              <a:rPr lang="es" dirty="0">
                <a:solidFill>
                  <a:schemeClr val="bg1"/>
                </a:solidFill>
              </a:rPr>
              <a:t>3º: </a:t>
            </a:r>
            <a:r>
              <a:rPr lang="es" dirty="0" smtClean="0">
                <a:solidFill>
                  <a:schemeClr val="bg1"/>
                </a:solidFill>
              </a:rPr>
              <a:t>46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s" dirty="0">
                <a:solidFill>
                  <a:schemeClr val="bg1"/>
                </a:solidFill>
              </a:rPr>
              <a:t>	</a:t>
            </a:r>
            <a:r>
              <a:rPr lang="es" dirty="0" smtClean="0">
                <a:solidFill>
                  <a:schemeClr val="bg1"/>
                </a:solidFill>
              </a:rPr>
              <a:t>Miranda: 1º. 31</a:t>
            </a:r>
            <a:endParaRPr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s" dirty="0"/>
              <a:t>Monográficos </a:t>
            </a:r>
            <a:r>
              <a:rPr lang="es" dirty="0" smtClean="0"/>
              <a:t>en:</a:t>
            </a:r>
          </a:p>
          <a:p>
            <a:pPr marL="895335" lvl="1" indent="-285750"/>
            <a:r>
              <a:rPr lang="es" sz="1300" dirty="0" smtClean="0"/>
              <a:t>Aranda </a:t>
            </a:r>
            <a:r>
              <a:rPr lang="es" sz="1300" dirty="0"/>
              <a:t>de </a:t>
            </a:r>
            <a:r>
              <a:rPr lang="es" sz="1300" dirty="0" smtClean="0"/>
              <a:t>Duero: 71</a:t>
            </a:r>
          </a:p>
          <a:p>
            <a:pPr marL="895335" lvl="1" indent="-285750"/>
            <a:r>
              <a:rPr lang="es" sz="1300" dirty="0" smtClean="0"/>
              <a:t>Burgos: 56</a:t>
            </a:r>
            <a:endParaRPr sz="13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257" name="Google Shape;257;p31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 t="-22624"/>
          <a:stretch/>
        </p:blipFill>
        <p:spPr>
          <a:xfrm>
            <a:off x="6353490" y="1"/>
            <a:ext cx="4761756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6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3" y="1593670"/>
            <a:ext cx="5807780" cy="430293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 smtClean="0"/>
              <a:t>SABADOS EN LA CATEDRAL</a:t>
            </a:r>
            <a:endParaRPr b="1" u="sng" dirty="0"/>
          </a:p>
          <a:p>
            <a:pPr algn="ctr"/>
            <a:r>
              <a:rPr lang="es-ES" dirty="0"/>
              <a:t/>
            </a:r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149531" y="2068033"/>
            <a:ext cx="4258492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" sz="2400" dirty="0" smtClean="0"/>
          </a:p>
          <a:p>
            <a:pPr marL="0" indent="0">
              <a:buNone/>
            </a:pPr>
            <a:r>
              <a:rPr lang="es" sz="1800" dirty="0" smtClean="0"/>
              <a:t>Profesores: Jose Matesanz, Elena M</a:t>
            </a:r>
            <a:r>
              <a:rPr lang="es-ES" sz="1800" dirty="0" smtClean="0"/>
              <a:t>a</a:t>
            </a:r>
            <a:r>
              <a:rPr lang="es" sz="1800" dirty="0" smtClean="0"/>
              <a:t>rtin, Rene J. Payo, Jose Antonio Garate y Juan Jose Calzada</a:t>
            </a:r>
          </a:p>
          <a:p>
            <a:pPr marL="0" indent="0">
              <a:buNone/>
            </a:pPr>
            <a:endParaRPr sz="1800" dirty="0"/>
          </a:p>
          <a:p>
            <a:pPr marL="0" indent="0">
              <a:spcBef>
                <a:spcPts val="2133"/>
              </a:spcBef>
              <a:buNone/>
            </a:pPr>
            <a:r>
              <a:rPr lang="es" sz="1800" dirty="0"/>
              <a:t>Asistentes: </a:t>
            </a:r>
            <a:r>
              <a:rPr lang="es" sz="1800" dirty="0" smtClean="0"/>
              <a:t>50 personas</a:t>
            </a:r>
          </a:p>
          <a:p>
            <a:pPr marL="0" indent="0">
              <a:spcBef>
                <a:spcPts val="2133"/>
              </a:spcBef>
              <a:buNone/>
            </a:pPr>
            <a:endParaRPr lang="es-ES" sz="1800" dirty="0" smtClean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1800" dirty="0" smtClean="0"/>
              <a:t>Período</a:t>
            </a:r>
            <a:r>
              <a:rPr lang="es" sz="1800" dirty="0"/>
              <a:t>: </a:t>
            </a:r>
            <a:r>
              <a:rPr lang="es-ES" sz="1800" dirty="0" smtClean="0"/>
              <a:t>Enero</a:t>
            </a:r>
            <a:r>
              <a:rPr lang="es" sz="1800" dirty="0"/>
              <a:t> </a:t>
            </a:r>
            <a:r>
              <a:rPr lang="es" sz="1800" dirty="0" smtClean="0"/>
              <a:t>a junio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4175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32" y="1481781"/>
            <a:ext cx="4311368" cy="507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 smtClean="0">
                <a:solidFill>
                  <a:schemeClr val="bg1"/>
                </a:solidFill>
              </a:rPr>
              <a:t>SÁBADOS EN LA CATEDRAL</a:t>
            </a:r>
            <a:endParaRPr b="1" u="sng" dirty="0">
              <a:solidFill>
                <a:schemeClr val="bg1"/>
              </a:solidFill>
            </a:endParaRPr>
          </a:p>
          <a:p>
            <a:pPr algn="ctr"/>
            <a:r>
              <a:rPr lang="es" b="1" u="sng" dirty="0" smtClean="0">
                <a:solidFill>
                  <a:schemeClr val="bg1"/>
                </a:solidFill>
              </a:rPr>
              <a:t/>
            </a:r>
            <a:br>
              <a:rPr lang="es" b="1" u="sng" dirty="0" smtClean="0">
                <a:solidFill>
                  <a:schemeClr val="bg1"/>
                </a:solidFill>
              </a:rPr>
            </a:br>
            <a:endParaRPr u="sng" dirty="0">
              <a:solidFill>
                <a:schemeClr val="bg1"/>
              </a:solidFill>
            </a:endParaRPr>
          </a:p>
        </p:txBody>
      </p:sp>
      <p:pic>
        <p:nvPicPr>
          <p:cNvPr id="5" name="Google Shape;249;p30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15" y="4062548"/>
            <a:ext cx="4053812" cy="249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15" y="1481782"/>
            <a:ext cx="4053812" cy="23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/>
              <a:t>REUNIONES DE LA JUNTA DIRECTIVA</a:t>
            </a:r>
            <a:endParaRPr b="1" u="sng"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609585">
              <a:buNone/>
            </a:pPr>
            <a:endParaRPr lang="es" sz="3200" dirty="0" smtClean="0"/>
          </a:p>
          <a:p>
            <a:pPr indent="609585">
              <a:buNone/>
            </a:pPr>
            <a:endParaRPr lang="es" sz="3200" dirty="0"/>
          </a:p>
          <a:p>
            <a:pPr indent="609585">
              <a:buNone/>
            </a:pPr>
            <a:r>
              <a:rPr lang="es" sz="3200" dirty="0" smtClean="0"/>
              <a:t>Reuniones </a:t>
            </a:r>
            <a:r>
              <a:rPr lang="es" sz="3200" dirty="0"/>
              <a:t>de la junta directiva: </a:t>
            </a:r>
            <a:r>
              <a:rPr lang="es" sz="3200" dirty="0">
                <a:solidFill>
                  <a:schemeClr val="bg1"/>
                </a:solidFill>
              </a:rPr>
              <a:t>3</a:t>
            </a:r>
            <a:endParaRPr sz="3200" dirty="0">
              <a:solidFill>
                <a:schemeClr val="bg1"/>
              </a:solidFill>
            </a:endParaRPr>
          </a:p>
          <a:p>
            <a:pPr indent="609585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3200" dirty="0"/>
              <a:t>Lugar: Sala de Juntas de Gerencia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8490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68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 smtClean="0"/>
              <a:t>SABADOS EN LA CATEDRAL</a:t>
            </a:r>
            <a:endParaRPr b="1" u="sng" dirty="0"/>
          </a:p>
        </p:txBody>
      </p:sp>
      <p:graphicFrame>
        <p:nvGraphicFramePr>
          <p:cNvPr id="271" name="Google Shape;271;p33"/>
          <p:cNvGraphicFramePr/>
          <p:nvPr>
            <p:extLst>
              <p:ext uri="{D42A27DB-BD31-4B8C-83A1-F6EECF244321}">
                <p14:modId xmlns:p14="http://schemas.microsoft.com/office/powerpoint/2010/main" val="2820333973"/>
              </p:ext>
            </p:extLst>
          </p:nvPr>
        </p:nvGraphicFramePr>
        <p:xfrm>
          <a:off x="1463201" y="1983854"/>
          <a:ext cx="9651999" cy="35876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6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 dirty="0" smtClean="0">
                          <a:solidFill>
                            <a:schemeClr val="lt1"/>
                          </a:solidFill>
                        </a:rPr>
                        <a:t>PONENTE</a:t>
                      </a:r>
                      <a:endParaRPr sz="1500" b="1" u="sng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 dirty="0" smtClean="0">
                          <a:solidFill>
                            <a:schemeClr val="lt1"/>
                          </a:solidFill>
                        </a:rPr>
                        <a:t>TEMA</a:t>
                      </a:r>
                      <a:endParaRPr sz="1500" b="1" u="sng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>
                          <a:solidFill>
                            <a:schemeClr val="lt1"/>
                          </a:solidFill>
                        </a:rPr>
                        <a:t>FECHA</a:t>
                      </a:r>
                      <a:endParaRPr sz="1500" b="1" u="sng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José </a:t>
                      </a:r>
                      <a:r>
                        <a:rPr lang="es-ES" sz="1500" dirty="0" err="1" smtClean="0">
                          <a:solidFill>
                            <a:schemeClr val="lt1"/>
                          </a:solidFill>
                        </a:rPr>
                        <a:t>Matesanz</a:t>
                      </a: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 del Barrio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i="1" dirty="0" smtClean="0">
                          <a:solidFill>
                            <a:schemeClr val="lt1"/>
                          </a:solidFill>
                        </a:rPr>
                        <a:t>Orígenes de la Catedral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Enero de 2020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4218091887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Elena Martin Martínez</a:t>
                      </a:r>
                      <a:r>
                        <a:rPr lang="es-ES" sz="1500" baseline="0" dirty="0" smtClean="0">
                          <a:solidFill>
                            <a:schemeClr val="lt1"/>
                          </a:solidFill>
                        </a:rPr>
                        <a:t> de Simón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i="1" dirty="0" smtClean="0">
                          <a:solidFill>
                            <a:schemeClr val="lt1"/>
                          </a:solidFill>
                        </a:rPr>
                        <a:t>Una</a:t>
                      </a:r>
                      <a:r>
                        <a:rPr lang="es-ES" sz="1500" i="1" baseline="0" dirty="0" smtClean="0">
                          <a:solidFill>
                            <a:schemeClr val="lt1"/>
                          </a:solidFill>
                        </a:rPr>
                        <a:t> época de esplendor: el </a:t>
                      </a:r>
                      <a:r>
                        <a:rPr lang="es-ES" sz="1500" i="1" baseline="0" dirty="0" err="1" smtClean="0">
                          <a:solidFill>
                            <a:schemeClr val="lt1"/>
                          </a:solidFill>
                        </a:rPr>
                        <a:t>tardogótico</a:t>
                      </a:r>
                      <a:r>
                        <a:rPr lang="es-ES" sz="1500" i="1" baseline="0" dirty="0" smtClean="0">
                          <a:solidFill>
                            <a:schemeClr val="lt1"/>
                          </a:solidFill>
                        </a:rPr>
                        <a:t> en la Catedral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Febrero</a:t>
                      </a:r>
                      <a:r>
                        <a:rPr lang="es-ES" sz="1500" baseline="0" dirty="0" smtClean="0">
                          <a:solidFill>
                            <a:schemeClr val="lt1"/>
                          </a:solidFill>
                        </a:rPr>
                        <a:t> de 2020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007412531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Rene J. Payo</a:t>
                      </a:r>
                      <a:r>
                        <a:rPr lang="es-ES" sz="1500" baseline="0" dirty="0" smtClean="0">
                          <a:solidFill>
                            <a:schemeClr val="lt1"/>
                          </a:solidFill>
                        </a:rPr>
                        <a:t> Hernanz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i="1" dirty="0" smtClean="0">
                          <a:solidFill>
                            <a:schemeClr val="lt1"/>
                          </a:solidFill>
                        </a:rPr>
                        <a:t>La</a:t>
                      </a:r>
                      <a:r>
                        <a:rPr lang="es-ES" sz="1500" i="1" baseline="0" dirty="0" smtClean="0">
                          <a:solidFill>
                            <a:schemeClr val="lt1"/>
                          </a:solidFill>
                        </a:rPr>
                        <a:t> renovación renacentista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rgbClr val="FF0000"/>
                          </a:solidFill>
                        </a:rPr>
                        <a:t>Marzo de 2020</a:t>
                      </a:r>
                      <a:r>
                        <a:rPr lang="es-ES" sz="1500" baseline="0" dirty="0" smtClean="0">
                          <a:solidFill>
                            <a:srgbClr val="FF0000"/>
                          </a:solidFill>
                        </a:rPr>
                        <a:t> (pospuesto)</a:t>
                      </a:r>
                      <a:endParaRPr sz="1500" dirty="0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202660770"/>
                  </a:ext>
                </a:extLst>
              </a:tr>
              <a:tr h="4699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500" b="0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José </a:t>
                      </a:r>
                      <a:r>
                        <a:rPr lang="es-ES" sz="1500" b="0" i="0" u="none" strike="noStrike" cap="none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Matesanz</a:t>
                      </a:r>
                      <a:r>
                        <a:rPr lang="es-ES" sz="1500" b="0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del Barrio</a:t>
                      </a:r>
                      <a:endParaRPr sz="1500" b="0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" sz="1500" b="0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Luces del Barroco</a:t>
                      </a:r>
                      <a:endParaRPr sz="1500" b="0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500" b="0" i="0" u="none" strike="noStrike" cap="none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Abril de 2020 (pospuesto)</a:t>
                      </a:r>
                      <a:endParaRPr sz="1500" b="0" i="0" u="none" strike="noStrike" cap="none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Jose</a:t>
                      </a:r>
                      <a:r>
                        <a:rPr lang="es" sz="1500" baseline="0" dirty="0" smtClean="0">
                          <a:solidFill>
                            <a:schemeClr val="lt1"/>
                          </a:solidFill>
                        </a:rPr>
                        <a:t> Antonio Garate Alcalde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i="1" dirty="0" smtClean="0">
                          <a:solidFill>
                            <a:schemeClr val="lt1"/>
                          </a:solidFill>
                        </a:rPr>
                        <a:t>Esperando la luz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 smtClean="0">
                          <a:solidFill>
                            <a:srgbClr val="FF0000"/>
                          </a:solidFill>
                        </a:rPr>
                        <a:t>Mayo de 2020 (pospuesto)</a:t>
                      </a:r>
                      <a:endParaRPr sz="1500" dirty="0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6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Juan Jose Calzada Toledano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i="1" dirty="0" smtClean="0">
                          <a:solidFill>
                            <a:schemeClr val="lt1"/>
                          </a:solidFill>
                        </a:rPr>
                        <a:t>Temas profanos en la </a:t>
                      </a:r>
                      <a:r>
                        <a:rPr lang="es" sz="1500" i="1" baseline="0" dirty="0" smtClean="0">
                          <a:solidFill>
                            <a:schemeClr val="lt1"/>
                          </a:solidFill>
                        </a:rPr>
                        <a:t> Catedral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rgbClr val="FF0000"/>
                          </a:solidFill>
                        </a:rPr>
                        <a:t>Junio </a:t>
                      </a:r>
                      <a:r>
                        <a:rPr lang="es" sz="1500" dirty="0" smtClean="0">
                          <a:solidFill>
                            <a:srgbClr val="FF0000"/>
                          </a:solidFill>
                        </a:rPr>
                        <a:t>de 2020 (pospuesto)</a:t>
                      </a:r>
                      <a:endParaRPr sz="1500" dirty="0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7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>
                <a:latin typeface="Arial"/>
                <a:ea typeface="Arial"/>
                <a:cs typeface="Arial"/>
                <a:sym typeface="Arial"/>
              </a:rPr>
              <a:t>CLUB DE LECTURA</a:t>
            </a:r>
            <a:endParaRPr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644674" cy="38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149522" indent="0" algn="ctr">
              <a:buSzPts val="2400"/>
              <a:buNone/>
            </a:pPr>
            <a:r>
              <a:rPr lang="es" sz="3200" dirty="0" smtClean="0"/>
              <a:t> </a:t>
            </a:r>
            <a:endParaRPr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31" y="1436914"/>
            <a:ext cx="5096978" cy="49900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58537" y="2885033"/>
            <a:ext cx="429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11000"/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latin typeface="Lato" panose="020B0604020202020204" charset="0"/>
              </a:rPr>
              <a:t>Asistentes: 23</a:t>
            </a:r>
          </a:p>
          <a:p>
            <a:pPr>
              <a:buSzPct val="111000"/>
            </a:pPr>
            <a:endParaRPr lang="es-ES" sz="2400" dirty="0" smtClean="0">
              <a:solidFill>
                <a:schemeClr val="bg1"/>
              </a:solidFill>
              <a:latin typeface="Lato" panose="020B0604020202020204" charset="0"/>
            </a:endParaRPr>
          </a:p>
          <a:p>
            <a:pPr marL="342900" indent="-342900">
              <a:buSzPct val="111000"/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latin typeface="Lato" panose="020B0604020202020204" charset="0"/>
              </a:rPr>
              <a:t>Lecturas:  8</a:t>
            </a:r>
            <a:endParaRPr lang="es-ES" sz="2400" dirty="0">
              <a:solidFill>
                <a:schemeClr val="bg1"/>
              </a:solidFill>
              <a:latin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68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/>
              <a:t>CLUB DE LECTURA</a:t>
            </a:r>
            <a:endParaRPr b="1" u="sng"/>
          </a:p>
        </p:txBody>
      </p:sp>
      <p:graphicFrame>
        <p:nvGraphicFramePr>
          <p:cNvPr id="271" name="Google Shape;271;p33"/>
          <p:cNvGraphicFramePr/>
          <p:nvPr>
            <p:extLst>
              <p:ext uri="{D42A27DB-BD31-4B8C-83A1-F6EECF244321}">
                <p14:modId xmlns:p14="http://schemas.microsoft.com/office/powerpoint/2010/main" val="1699363300"/>
              </p:ext>
            </p:extLst>
          </p:nvPr>
        </p:nvGraphicFramePr>
        <p:xfrm>
          <a:off x="1270000" y="1369900"/>
          <a:ext cx="9651999" cy="46292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6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>
                          <a:solidFill>
                            <a:schemeClr val="lt1"/>
                          </a:solidFill>
                        </a:rPr>
                        <a:t>AUTOR</a:t>
                      </a:r>
                      <a:endParaRPr sz="1500" b="1" u="sng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>
                          <a:solidFill>
                            <a:schemeClr val="lt1"/>
                          </a:solidFill>
                        </a:rPr>
                        <a:t>TÍTULO</a:t>
                      </a:r>
                      <a:endParaRPr sz="1500" b="1" u="sng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>
                          <a:solidFill>
                            <a:schemeClr val="lt1"/>
                          </a:solidFill>
                        </a:rPr>
                        <a:t>FECHA</a:t>
                      </a:r>
                      <a:endParaRPr sz="1500" b="1" u="sng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Alejo Carpentier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i="1" dirty="0" smtClean="0">
                          <a:solidFill>
                            <a:schemeClr val="lt1"/>
                          </a:solidFill>
                        </a:rPr>
                        <a:t>Concierto Barroco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Abril de 2019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4218091887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Luisa Carnés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i="1" dirty="0" smtClean="0">
                          <a:solidFill>
                            <a:schemeClr val="lt1"/>
                          </a:solidFill>
                        </a:rPr>
                        <a:t>Tea </a:t>
                      </a:r>
                      <a:r>
                        <a:rPr lang="es-ES" sz="1500" i="1" dirty="0" err="1" smtClean="0">
                          <a:solidFill>
                            <a:schemeClr val="lt1"/>
                          </a:solidFill>
                        </a:rPr>
                        <a:t>Rooms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Mayo de 2019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007412531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Ramón J. </a:t>
                      </a:r>
                      <a:r>
                        <a:rPr lang="es-ES" sz="1500" dirty="0" err="1" smtClean="0">
                          <a:solidFill>
                            <a:schemeClr val="lt1"/>
                          </a:solidFill>
                        </a:rPr>
                        <a:t>Sénder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i="1" dirty="0" smtClean="0">
                          <a:solidFill>
                            <a:schemeClr val="lt1"/>
                          </a:solidFill>
                        </a:rPr>
                        <a:t>La Tesis de Nancy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Junio de 2019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202660770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Arturo Pérez Reverte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i="1" dirty="0" smtClean="0">
                          <a:solidFill>
                            <a:schemeClr val="lt1"/>
                          </a:solidFill>
                        </a:rPr>
                        <a:t>Sidi, un relato de frontera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D</a:t>
                      </a: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iciembre de 2019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2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José</a:t>
                      </a:r>
                      <a:r>
                        <a:rPr lang="es-ES" sz="1500" baseline="0" dirty="0" smtClean="0">
                          <a:solidFill>
                            <a:schemeClr val="lt1"/>
                          </a:solidFill>
                        </a:rPr>
                        <a:t> Ortega y Gasset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i="1" dirty="0" smtClean="0">
                          <a:solidFill>
                            <a:schemeClr val="lt1"/>
                          </a:solidFill>
                        </a:rPr>
                        <a:t>Una</a:t>
                      </a:r>
                      <a:r>
                        <a:rPr lang="es" sz="1500" i="1" baseline="0" dirty="0" smtClean="0">
                          <a:solidFill>
                            <a:schemeClr val="lt1"/>
                          </a:solidFill>
                        </a:rPr>
                        <a:t> España invertebrada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E</a:t>
                      </a: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nero de 2020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6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Federico Garcia Lorca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i="1" dirty="0" smtClean="0">
                          <a:solidFill>
                            <a:schemeClr val="lt1"/>
                          </a:solidFill>
                        </a:rPr>
                        <a:t>Poeta en Nueva York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Febrero de 2020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6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Isabel Allende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i="1" dirty="0" smtClean="0">
                          <a:solidFill>
                            <a:schemeClr val="lt1"/>
                          </a:solidFill>
                        </a:rPr>
                        <a:t>Ines del Alma Mia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 smtClean="0">
                          <a:solidFill>
                            <a:schemeClr val="lt1"/>
                          </a:solidFill>
                        </a:rPr>
                        <a:t>M</a:t>
                      </a: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arzo de 2020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Angéles Caso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i="1" dirty="0" smtClean="0">
                          <a:solidFill>
                            <a:schemeClr val="lt1"/>
                          </a:solidFill>
                        </a:rPr>
                        <a:t>Quiero escribirte esta noche una carta de amor</a:t>
                      </a:r>
                      <a:endParaRPr sz="1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 smtClean="0">
                          <a:solidFill>
                            <a:schemeClr val="lt1"/>
                          </a:solidFill>
                        </a:rPr>
                        <a:t>Abril</a:t>
                      </a:r>
                      <a:r>
                        <a:rPr lang="es" sz="1500" baseline="0" dirty="0" smtClean="0">
                          <a:solidFill>
                            <a:schemeClr val="lt1"/>
                          </a:solidFill>
                        </a:rPr>
                        <a:t> de 2020</a:t>
                      </a:r>
                      <a:endParaRPr sz="1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43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 smtClean="0">
                <a:solidFill>
                  <a:schemeClr val="bg1"/>
                </a:solidFill>
              </a:rPr>
              <a:t>CLAUSURA DEL CLUB DE LECTURA</a:t>
            </a:r>
            <a:endParaRPr b="1" u="sng" dirty="0">
              <a:solidFill>
                <a:schemeClr val="bg1"/>
              </a:solidFill>
            </a:endParaRPr>
          </a:p>
          <a:p>
            <a:pPr algn="ctr"/>
            <a:r>
              <a:rPr lang="es-ES" b="1" u="sng" dirty="0">
                <a:solidFill>
                  <a:schemeClr val="bg1"/>
                </a:solidFill>
              </a:rPr>
              <a:t>e</a:t>
            </a:r>
            <a:r>
              <a:rPr lang="es-ES" b="1" u="sng" dirty="0" smtClean="0">
                <a:solidFill>
                  <a:schemeClr val="bg1"/>
                </a:solidFill>
              </a:rPr>
              <a:t>n el Instituto de la Lengua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 smtClean="0"/>
              <a:t>Profesor: </a:t>
            </a:r>
            <a:r>
              <a:rPr lang="es-ES" sz="2400" dirty="0" smtClean="0"/>
              <a:t>Pedro Ojeda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</a:t>
            </a:r>
            <a:r>
              <a:rPr lang="es" sz="2400" dirty="0" smtClean="0">
                <a:solidFill>
                  <a:schemeClr val="bg1"/>
                </a:solidFill>
              </a:rPr>
              <a:t>15</a:t>
            </a:r>
            <a:endParaRPr sz="24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s-ES" sz="2400" dirty="0" smtClean="0"/>
              <a:t>Fecha: 25 de junio</a:t>
            </a:r>
            <a:endParaRPr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286" name="Google Shape;286;p35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287" name="Google Shape;287;p3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95" y="1818816"/>
            <a:ext cx="5898800" cy="4424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7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 smtClean="0">
                <a:solidFill>
                  <a:schemeClr val="bg1"/>
                </a:solidFill>
              </a:rPr>
              <a:t>CLUB DE LECTURA</a:t>
            </a:r>
            <a:br>
              <a:rPr lang="es-ES" b="1" u="sng" dirty="0" smtClean="0">
                <a:solidFill>
                  <a:schemeClr val="bg1"/>
                </a:solidFill>
              </a:rPr>
            </a:br>
            <a:r>
              <a:rPr lang="es-ES" b="1" u="sng" dirty="0" smtClean="0">
                <a:solidFill>
                  <a:schemeClr val="bg1"/>
                </a:solidFill>
              </a:rPr>
              <a:t>Visita a la muestra “Campos de Castilla” en el Instituto de la Lengua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 smtClean="0"/>
              <a:t>Profesor: </a:t>
            </a:r>
            <a:r>
              <a:rPr lang="es-ES" sz="2400" dirty="0" smtClean="0"/>
              <a:t>Pedro Ojeda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</a:t>
            </a:r>
            <a:r>
              <a:rPr lang="es-ES" sz="2400" dirty="0" smtClean="0">
                <a:solidFill>
                  <a:schemeClr val="bg1"/>
                </a:solidFill>
              </a:rPr>
              <a:t>50</a:t>
            </a:r>
            <a:endParaRPr sz="24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s-ES" sz="2400" dirty="0" smtClean="0"/>
              <a:t>Fecha: 2 de marzo</a:t>
            </a:r>
            <a:endParaRPr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287" name="Google Shape;287;p35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35" y="2814427"/>
            <a:ext cx="5898800" cy="331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50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9" y="2660492"/>
            <a:ext cx="4872445" cy="27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DE DANZA</a:t>
            </a:r>
            <a:endParaRPr b="1" u="sng" dirty="0"/>
          </a:p>
          <a:p>
            <a:pPr algn="ctr"/>
            <a:r>
              <a:rPr lang="es" b="1" u="sng" dirty="0">
                <a:solidFill>
                  <a:schemeClr val="bg1"/>
                </a:solidFill>
              </a:rPr>
              <a:t>Jornada Puertas </a:t>
            </a:r>
            <a:r>
              <a:rPr lang="es" b="1" u="sng" dirty="0" smtClean="0">
                <a:solidFill>
                  <a:schemeClr val="bg1"/>
                </a:solidFill>
              </a:rPr>
              <a:t>Abiertas a Familiares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277" name="Google Shape;277;p3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Profesora: Paloma Fdez-Villa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</a:t>
            </a:r>
            <a:r>
              <a:rPr lang="es" sz="2400" dirty="0" smtClean="0">
                <a:solidFill>
                  <a:schemeClr val="bg1"/>
                </a:solidFill>
              </a:rPr>
              <a:t>28</a:t>
            </a:r>
            <a:endParaRPr sz="24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s" sz="2400" smtClean="0"/>
              <a:t>Octubre a junio</a:t>
            </a:r>
            <a:endParaRPr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0180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9" y="2090067"/>
            <a:ext cx="4872445" cy="38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DE DANZA</a:t>
            </a:r>
            <a:endParaRPr b="1" u="sng" dirty="0"/>
          </a:p>
          <a:p>
            <a:pPr algn="ctr"/>
            <a:r>
              <a:rPr lang="es" b="1" u="sng" dirty="0">
                <a:solidFill>
                  <a:schemeClr val="bg1"/>
                </a:solidFill>
              </a:rPr>
              <a:t>Jornada Puertas </a:t>
            </a:r>
            <a:r>
              <a:rPr lang="es" b="1" u="sng" dirty="0" smtClean="0">
                <a:solidFill>
                  <a:schemeClr val="bg1"/>
                </a:solidFill>
              </a:rPr>
              <a:t>Abiertas a Familiares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277" name="Google Shape;277;p3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Profesora: Paloma Fdez-Villa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</a:t>
            </a:r>
            <a:r>
              <a:rPr lang="es" sz="2400" dirty="0" smtClean="0">
                <a:solidFill>
                  <a:schemeClr val="bg1"/>
                </a:solidFill>
              </a:rPr>
              <a:t>28</a:t>
            </a:r>
            <a:endParaRPr sz="24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s-ES" sz="2400" dirty="0" smtClean="0"/>
              <a:t>Fecha: 13 de junio</a:t>
            </a:r>
            <a:endParaRPr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1311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34" y="1962930"/>
            <a:ext cx="5793889" cy="398584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>
                <a:solidFill>
                  <a:schemeClr val="bg1"/>
                </a:solidFill>
              </a:rPr>
              <a:t>CURSO DE DANZA</a:t>
            </a:r>
            <a:endParaRPr b="1" u="sng" dirty="0">
              <a:solidFill>
                <a:schemeClr val="bg1"/>
              </a:solidFill>
            </a:endParaRPr>
          </a:p>
          <a:p>
            <a:pPr algn="ctr"/>
            <a:r>
              <a:rPr lang="es" b="1" u="sng" dirty="0">
                <a:solidFill>
                  <a:schemeClr val="bg1"/>
                </a:solidFill>
              </a:rPr>
              <a:t>Visita </a:t>
            </a:r>
            <a:r>
              <a:rPr lang="es" b="1" u="sng" dirty="0" smtClean="0">
                <a:solidFill>
                  <a:schemeClr val="bg1"/>
                </a:solidFill>
              </a:rPr>
              <a:t>al Museo del Retablo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Profesora: Paloma </a:t>
            </a:r>
            <a:r>
              <a:rPr lang="es" sz="2400" dirty="0" smtClean="0"/>
              <a:t>Fdez-Villa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 smtClean="0"/>
              <a:t>Guia: Carlota Sanchez Vega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</a:t>
            </a:r>
            <a:r>
              <a:rPr lang="es" sz="2400" dirty="0">
                <a:solidFill>
                  <a:schemeClr val="bg1"/>
                </a:solidFill>
              </a:rPr>
              <a:t>25</a:t>
            </a:r>
            <a:endParaRPr sz="24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s-ES" sz="2400" dirty="0" smtClean="0"/>
              <a:t>Fecha: 11 de junio</a:t>
            </a:r>
            <a:endParaRPr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75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 smtClean="0">
                <a:solidFill>
                  <a:schemeClr val="bg1"/>
                </a:solidFill>
              </a:rPr>
              <a:t>Socios en actividades de UBU deportes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1384663" y="1619794"/>
            <a:ext cx="5212080" cy="43518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s" sz="1800" dirty="0" smtClean="0"/>
              <a:t>Asistentes</a:t>
            </a:r>
            <a:r>
              <a:rPr lang="es" sz="1800" dirty="0"/>
              <a:t>: </a:t>
            </a:r>
            <a:r>
              <a:rPr lang="es-ES" sz="1800" dirty="0" smtClean="0">
                <a:solidFill>
                  <a:schemeClr val="bg1"/>
                </a:solidFill>
              </a:rPr>
              <a:t>65</a:t>
            </a:r>
            <a:endParaRPr sz="18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s-ES" sz="1800" dirty="0"/>
              <a:t> </a:t>
            </a:r>
            <a:r>
              <a:rPr lang="es-ES" sz="1800" dirty="0" smtClean="0"/>
              <a:t>   Fecha: de octubre 2019 a marzo 2020</a:t>
            </a:r>
            <a:endParaRPr sz="1800" dirty="0"/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spcAft>
                <a:spcPts val="2133"/>
              </a:spcAft>
              <a:buFont typeface="Wingdings" panose="05000000000000000000" pitchFamily="2" charset="2"/>
              <a:buChar char="q"/>
            </a:pPr>
            <a:r>
              <a:rPr lang="es-ES" sz="1800" dirty="0" smtClean="0"/>
              <a:t>Asistentes Actividades Naturaleza: 73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spcAft>
                <a:spcPts val="2133"/>
              </a:spcAft>
              <a:buFont typeface="Wingdings" panose="05000000000000000000" pitchFamily="2" charset="2"/>
              <a:buChar char="q"/>
            </a:pPr>
            <a:r>
              <a:rPr lang="es-ES" sz="1800" dirty="0" smtClean="0"/>
              <a:t>Abonos deportivos:</a:t>
            </a:r>
          </a:p>
          <a:p>
            <a:pPr marL="895335" lvl="1" indent="-285750">
              <a:lnSpc>
                <a:spcPct val="100000"/>
              </a:lnSpc>
              <a:spcBef>
                <a:spcPts val="1800"/>
              </a:spcBef>
              <a:spcAft>
                <a:spcPts val="2133"/>
              </a:spcAft>
            </a:pPr>
            <a:r>
              <a:rPr lang="es-ES" sz="1800" dirty="0" smtClean="0"/>
              <a:t>2018-2019: 61</a:t>
            </a:r>
          </a:p>
          <a:p>
            <a:pPr marL="895335" lvl="1" indent="-285750">
              <a:lnSpc>
                <a:spcPct val="100000"/>
              </a:lnSpc>
              <a:spcBef>
                <a:spcPts val="1800"/>
              </a:spcBef>
              <a:spcAft>
                <a:spcPts val="2133"/>
              </a:spcAft>
            </a:pPr>
            <a:r>
              <a:rPr lang="es-ES" sz="1800" dirty="0" smtClean="0"/>
              <a:t>2019-2020: 64</a:t>
            </a:r>
            <a:endParaRPr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2737644"/>
            <a:ext cx="5042262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6400" b="1" u="sng"/>
              <a:t>VISITAS CULTURALES</a:t>
            </a:r>
            <a:endParaRPr sz="6400" b="1" u="sng"/>
          </a:p>
        </p:txBody>
      </p:sp>
    </p:spTree>
    <p:extLst>
      <p:ext uri="{BB962C8B-B14F-4D97-AF65-F5344CB8AC3E}">
        <p14:creationId xmlns:p14="http://schemas.microsoft.com/office/powerpoint/2010/main" val="42901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>
                <a:latin typeface="Arial"/>
                <a:ea typeface="Arial"/>
                <a:cs typeface="Arial"/>
                <a:sym typeface="Arial"/>
              </a:rPr>
              <a:t>REUNIONES CON LA UNIVERSIDAD (GERENCIA, SERVICIO DE INFORMÁTICA)</a:t>
            </a:r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endParaRPr sz="3200" u="sng"/>
          </a:p>
          <a:p>
            <a:pPr marL="0" indent="0" algn="ctr">
              <a:spcBef>
                <a:spcPts val="2133"/>
              </a:spcBef>
              <a:buNone/>
            </a:pPr>
            <a:endParaRPr sz="2400" b="1" u="sng"/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2400" b="1" u="sng"/>
              <a:t>7  REUNIONES</a:t>
            </a:r>
            <a:endParaRPr sz="2400" b="1" u="sng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6674895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sz="2400" b="1" u="sng"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endParaRPr sz="2400" b="1" u="sng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2400" b="1" u="sng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2400" b="1" u="sng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" sz="2400" b="1" u="sng">
                <a:latin typeface="Arial"/>
                <a:ea typeface="Arial"/>
                <a:cs typeface="Arial"/>
                <a:sym typeface="Arial"/>
              </a:rPr>
              <a:t>   	RESULTADOS</a:t>
            </a:r>
            <a:endParaRPr sz="2400" b="1" u="sng"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" sz="1867">
                <a:latin typeface="Arial"/>
                <a:ea typeface="Arial"/>
                <a:cs typeface="Arial"/>
                <a:sym typeface="Arial"/>
              </a:rPr>
              <a:t>Cambio de despacho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" sz="1867">
                <a:latin typeface="Arial"/>
                <a:ea typeface="Arial"/>
                <a:cs typeface="Arial"/>
                <a:sym typeface="Arial"/>
              </a:rPr>
              <a:t>Contratación trabajador a tiempo parcial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" sz="1867">
                <a:latin typeface="Arial"/>
                <a:ea typeface="Arial"/>
                <a:cs typeface="Arial"/>
                <a:sym typeface="Arial"/>
              </a:rPr>
              <a:t>Adquisición CRM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7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5" y="2090067"/>
            <a:ext cx="3722914" cy="398416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1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 dirty="0">
                <a:latin typeface="Arial"/>
                <a:ea typeface="Arial"/>
                <a:cs typeface="Arial"/>
                <a:sym typeface="Arial"/>
              </a:rPr>
              <a:t>VISITA A LAS EDADES DEL HOMBRE</a:t>
            </a:r>
            <a:endParaRPr b="1" u="sng"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15000"/>
              </a:lnSpc>
            </a:pPr>
            <a:r>
              <a:rPr lang="es" sz="2400" b="1" dirty="0" smtClean="0">
                <a:latin typeface="Arial"/>
                <a:ea typeface="Arial"/>
                <a:cs typeface="Arial"/>
                <a:sym typeface="Arial"/>
              </a:rPr>
              <a:t>14 de septiembre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1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s" dirty="0"/>
              <a:t>Profesor: René J. Payo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s" dirty="0"/>
              <a:t>Asistentes: </a:t>
            </a:r>
            <a:r>
              <a:rPr lang="es" dirty="0" smtClean="0"/>
              <a:t>29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s" dirty="0"/>
              <a:t>Lugares que se visitaron:</a:t>
            </a:r>
            <a:endParaRPr dirty="0"/>
          </a:p>
          <a:p>
            <a:pPr>
              <a:spcBef>
                <a:spcPts val="2133"/>
              </a:spcBef>
            </a:pPr>
            <a:r>
              <a:rPr lang="es-ES" dirty="0" smtClean="0"/>
              <a:t>Lerma (Edades del Hombre</a:t>
            </a:r>
            <a:endParaRPr dirty="0"/>
          </a:p>
          <a:p>
            <a:r>
              <a:rPr lang="es-ES" dirty="0" smtClean="0"/>
              <a:t>Bodegas </a:t>
            </a:r>
            <a:r>
              <a:rPr lang="es-ES" dirty="0" err="1" smtClean="0"/>
              <a:t>Buezo</a:t>
            </a:r>
            <a:endParaRPr dirty="0"/>
          </a:p>
          <a:p>
            <a:r>
              <a:rPr lang="es" dirty="0"/>
              <a:t>Iglesias </a:t>
            </a:r>
            <a:r>
              <a:rPr lang="es" dirty="0" smtClean="0"/>
              <a:t>de Nuestra Sra. </a:t>
            </a:r>
            <a:r>
              <a:rPr lang="es-ES" dirty="0" smtClean="0"/>
              <a:t>de la Asunción (</a:t>
            </a:r>
            <a:r>
              <a:rPr lang="es-ES" dirty="0" err="1"/>
              <a:t>V</a:t>
            </a:r>
            <a:r>
              <a:rPr lang="es-ES" dirty="0" err="1" smtClean="0"/>
              <a:t>illahoz</a:t>
            </a:r>
            <a:r>
              <a:rPr lang="es-ES" dirty="0" smtClean="0"/>
              <a:t>), de San Miguel (</a:t>
            </a:r>
            <a:r>
              <a:rPr lang="es-ES" dirty="0" err="1" smtClean="0"/>
              <a:t>Mahamud</a:t>
            </a:r>
            <a:r>
              <a:rPr lang="es-ES" dirty="0" smtClean="0"/>
              <a:t>) y la Colegiata de la Asunción (Sta. María del Campo)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8" y="2299062"/>
            <a:ext cx="5153534" cy="312810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2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 dirty="0">
                <a:latin typeface="Arial"/>
                <a:ea typeface="Arial"/>
                <a:cs typeface="Arial"/>
                <a:sym typeface="Arial"/>
              </a:rPr>
              <a:t>VISITA A LAS EDADES DEL HOMBRE</a:t>
            </a:r>
            <a:endParaRPr b="1" u="sng"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15000"/>
              </a:lnSpc>
            </a:pPr>
            <a:r>
              <a:rPr lang="es" sz="2400" b="1" dirty="0" smtClean="0">
                <a:latin typeface="Arial"/>
                <a:ea typeface="Arial"/>
                <a:cs typeface="Arial"/>
                <a:sym typeface="Arial"/>
              </a:rPr>
              <a:t>14 de septiembre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42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72" y="1891433"/>
            <a:ext cx="3230421" cy="4172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2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4" y="1913101"/>
            <a:ext cx="4356951" cy="471793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VISITA EXPOSICIÓN </a:t>
            </a:r>
            <a:r>
              <a:rPr lang="es" b="1" u="sng" dirty="0" smtClean="0"/>
              <a:t>BURGOS, LEGUA CERO DEL VIAJE DE MAGALLANES-ELCANO</a:t>
            </a:r>
            <a:endParaRPr b="1" u="sng" dirty="0"/>
          </a:p>
        </p:txBody>
      </p:sp>
      <p:sp>
        <p:nvSpPr>
          <p:cNvPr id="347" name="Google Shape;347;p43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1867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sz="1867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r>
              <a:rPr lang="es" sz="2400" dirty="0">
                <a:latin typeface="Montserrat"/>
                <a:ea typeface="Montserrat"/>
                <a:cs typeface="Montserrat"/>
                <a:sym typeface="Montserrat"/>
              </a:rPr>
              <a:t>Fecha: 4</a:t>
            </a:r>
            <a:r>
              <a:rPr lang="es" sz="24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2400" dirty="0">
                <a:latin typeface="Montserrat"/>
                <a:ea typeface="Montserrat"/>
                <a:cs typeface="Montserrat"/>
                <a:sym typeface="Montserrat"/>
              </a:rPr>
              <a:t>de diciembre </a:t>
            </a:r>
            <a:endParaRPr lang="es" sz="24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r>
              <a:rPr lang="es-ES" sz="2400" dirty="0" smtClean="0"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s" sz="2400" dirty="0" smtClean="0">
                <a:latin typeface="Montserrat"/>
                <a:ea typeface="Montserrat"/>
                <a:cs typeface="Montserrat"/>
                <a:sym typeface="Montserrat"/>
              </a:rPr>
              <a:t>omisaria de la Exposición: </a:t>
            </a:r>
            <a:r>
              <a:rPr lang="es-ES" sz="2400" dirty="0" smtClean="0">
                <a:latin typeface="Montserrat"/>
                <a:ea typeface="Montserrat"/>
                <a:cs typeface="Montserrat"/>
                <a:sym typeface="Montserrat"/>
              </a:rPr>
              <a:t>Adelaida </a:t>
            </a:r>
            <a:r>
              <a:rPr lang="es-ES" sz="2400" dirty="0" err="1" smtClean="0">
                <a:latin typeface="Montserrat"/>
                <a:ea typeface="Montserrat"/>
                <a:cs typeface="Montserrat"/>
                <a:sym typeface="Montserrat"/>
              </a:rPr>
              <a:t>Sagarra</a:t>
            </a:r>
            <a:endParaRPr lang="es-ES" sz="24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r>
              <a:rPr lang="es" sz="2400" dirty="0">
                <a:latin typeface="Montserrat"/>
                <a:ea typeface="Montserrat"/>
                <a:cs typeface="Montserrat"/>
                <a:sym typeface="Montserrat"/>
              </a:rPr>
              <a:t>Lugar: </a:t>
            </a:r>
            <a:r>
              <a:rPr lang="es" sz="2400" dirty="0" smtClean="0">
                <a:latin typeface="Montserrat"/>
                <a:ea typeface="Montserrat"/>
                <a:cs typeface="Montserrat"/>
                <a:sym typeface="Montserrat"/>
              </a:rPr>
              <a:t>Forum Evolución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4117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6400" b="1" u="sng"/>
              <a:t>VIAJES</a:t>
            </a:r>
            <a:r>
              <a:rPr lang="es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65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VIAJE A </a:t>
            </a:r>
            <a:r>
              <a:rPr lang="es" b="1" u="sng" dirty="0" smtClean="0"/>
              <a:t>FLANDES</a:t>
            </a:r>
            <a:endParaRPr b="1" u="sng" dirty="0"/>
          </a:p>
          <a:p>
            <a:pPr algn="ctr"/>
            <a:r>
              <a:rPr lang="es" b="1" u="sng" dirty="0" smtClean="0"/>
              <a:t>17 al 23 de septiembre de 2019</a:t>
            </a:r>
            <a:endParaRPr b="1" u="sng" dirty="0"/>
          </a:p>
        </p:txBody>
      </p:sp>
      <p:pic>
        <p:nvPicPr>
          <p:cNvPr id="388" name="Google Shape;388;p49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4" y="1880144"/>
            <a:ext cx="5289251" cy="430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8;p49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86" y="1880144"/>
            <a:ext cx="5289251" cy="4301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VIAJE A </a:t>
            </a:r>
            <a:r>
              <a:rPr lang="es-ES" b="1" u="sng" dirty="0" smtClean="0"/>
              <a:t>FLANDES</a:t>
            </a:r>
            <a:endParaRPr b="1" u="sng" dirty="0"/>
          </a:p>
          <a:p>
            <a:pPr algn="ctr"/>
            <a:r>
              <a:rPr lang="es" b="1" u="sng" dirty="0" smtClean="0"/>
              <a:t>17 AL 23 de septiembre de 2019</a:t>
            </a:r>
            <a:endParaRPr b="1" u="sng" dirty="0"/>
          </a:p>
        </p:txBody>
      </p:sp>
      <p:sp>
        <p:nvSpPr>
          <p:cNvPr id="394" name="Google Shape;394;p50"/>
          <p:cNvSpPr txBox="1">
            <a:spLocks noGrp="1"/>
          </p:cNvSpPr>
          <p:nvPr>
            <p:ph type="body" idx="1"/>
          </p:nvPr>
        </p:nvSpPr>
        <p:spPr>
          <a:xfrm>
            <a:off x="1843500" y="2317033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" sz="2400" b="1" u="sng" dirty="0">
                <a:latin typeface="Arial"/>
                <a:ea typeface="Arial"/>
                <a:cs typeface="Arial"/>
                <a:sym typeface="Arial"/>
              </a:rPr>
              <a:t>Asistentes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s" sz="2400" dirty="0" smtClean="0">
                <a:latin typeface="Arial"/>
                <a:ea typeface="Arial"/>
                <a:cs typeface="Arial"/>
                <a:sym typeface="Arial"/>
              </a:rPr>
              <a:t>40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0"/>
          <p:cNvSpPr txBox="1">
            <a:spLocks noGrp="1"/>
          </p:cNvSpPr>
          <p:nvPr>
            <p:ph type="body" idx="2"/>
          </p:nvPr>
        </p:nvSpPr>
        <p:spPr>
          <a:xfrm>
            <a:off x="6577595" y="2025233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" sz="2400" b="1" u="sng" dirty="0">
                <a:latin typeface="Arial"/>
                <a:ea typeface="Arial"/>
                <a:cs typeface="Arial"/>
                <a:sym typeface="Arial"/>
              </a:rPr>
              <a:t>Lugares visitados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Bruselas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Brujas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Amberes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Gante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Lovaina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Malinas</a:t>
            </a: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53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6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50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PROPUESTA ACTIVIDADES </a:t>
            </a:r>
            <a:r>
              <a:rPr lang="es" b="1" u="sng" dirty="0" smtClean="0"/>
              <a:t>2020-2021</a:t>
            </a:r>
            <a:endParaRPr b="1" u="sng" dirty="0"/>
          </a:p>
        </p:txBody>
      </p:sp>
      <p:sp>
        <p:nvSpPr>
          <p:cNvPr id="435" name="Google Shape;435;p56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14340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u="sng" dirty="0"/>
              <a:t>Propuesta de actividades </a:t>
            </a:r>
            <a:r>
              <a:rPr lang="es" b="1" u="sng" dirty="0" smtClean="0"/>
              <a:t>2020-2021</a:t>
            </a:r>
            <a:endParaRPr b="1" u="sng" dirty="0"/>
          </a:p>
        </p:txBody>
      </p:sp>
      <p:graphicFrame>
        <p:nvGraphicFramePr>
          <p:cNvPr id="442" name="Google Shape;442;p57"/>
          <p:cNvGraphicFramePr/>
          <p:nvPr>
            <p:extLst>
              <p:ext uri="{D42A27DB-BD31-4B8C-83A1-F6EECF244321}">
                <p14:modId xmlns:p14="http://schemas.microsoft.com/office/powerpoint/2010/main" val="1836827346"/>
              </p:ext>
            </p:extLst>
          </p:nvPr>
        </p:nvGraphicFramePr>
        <p:xfrm>
          <a:off x="1173192" y="1905000"/>
          <a:ext cx="9748807" cy="46034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23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5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638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500" dirty="0" smtClean="0">
                          <a:solidFill>
                            <a:schemeClr val="lt1"/>
                          </a:solidFill>
                        </a:rPr>
                        <a:t>Mayo</a:t>
                      </a:r>
                      <a:r>
                        <a:rPr lang="es-ES" sz="2500" baseline="0" dirty="0" smtClean="0">
                          <a:solidFill>
                            <a:schemeClr val="lt1"/>
                          </a:solidFill>
                        </a:rPr>
                        <a:t> 2020</a:t>
                      </a:r>
                      <a:endParaRPr sz="2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500" dirty="0" smtClean="0">
                          <a:solidFill>
                            <a:schemeClr val="lt1"/>
                          </a:solidFill>
                        </a:rPr>
                        <a:t>Viaje a Estambul </a:t>
                      </a:r>
                      <a:r>
                        <a:rPr lang="es-ES" sz="2500" dirty="0" smtClean="0">
                          <a:solidFill>
                            <a:srgbClr val="FF0000"/>
                          </a:solidFill>
                        </a:rPr>
                        <a:t>(pospuesto)</a:t>
                      </a:r>
                      <a:endParaRPr sz="2500" dirty="0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56178741"/>
                  </a:ext>
                </a:extLst>
              </a:tr>
              <a:tr h="69638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500" dirty="0" smtClean="0">
                          <a:solidFill>
                            <a:schemeClr val="lt1"/>
                          </a:solidFill>
                        </a:rPr>
                        <a:t>Junio</a:t>
                      </a:r>
                      <a:r>
                        <a:rPr lang="es-ES" sz="2500" baseline="0" dirty="0" smtClean="0">
                          <a:solidFill>
                            <a:schemeClr val="lt1"/>
                          </a:solidFill>
                        </a:rPr>
                        <a:t> 2020</a:t>
                      </a:r>
                      <a:endParaRPr sz="2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500" dirty="0" smtClean="0">
                          <a:solidFill>
                            <a:schemeClr val="lt1"/>
                          </a:solidFill>
                        </a:rPr>
                        <a:t>I ENCUENTRO ANTIGUOS ALUMNOS </a:t>
                      </a:r>
                      <a:r>
                        <a:rPr lang="es-ES" sz="2500" dirty="0" smtClean="0">
                          <a:solidFill>
                            <a:srgbClr val="FF0000"/>
                          </a:solidFill>
                        </a:rPr>
                        <a:t>(pospuesto)</a:t>
                      </a:r>
                      <a:endParaRPr sz="2500" dirty="0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69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38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38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9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5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8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4800"/>
              <a:t>MUCHAS GRACIAS</a:t>
            </a:r>
            <a:endParaRPr sz="4800"/>
          </a:p>
          <a:p>
            <a:r>
              <a:rPr lang="es" sz="4800"/>
              <a:t>POR SU ATENCIÓN</a:t>
            </a:r>
            <a:endParaRPr sz="4800"/>
          </a:p>
        </p:txBody>
      </p:sp>
      <p:sp>
        <p:nvSpPr>
          <p:cNvPr id="448" name="Google Shape;448;p58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36018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 smtClean="0"/>
              <a:t>CONTRATACION ASESORIA JURIDICA Y TPV VIRTUAL</a:t>
            </a:r>
            <a:endParaRPr b="1" u="sng" dirty="0"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1580606" y="2090067"/>
            <a:ext cx="3788228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2133"/>
              </a:spcBef>
              <a:buNone/>
            </a:pPr>
            <a:endParaRPr lang="es-ES" dirty="0" smtClean="0"/>
          </a:p>
          <a:p>
            <a:pPr marL="0" indent="0">
              <a:spcBef>
                <a:spcPts val="2133"/>
              </a:spcBef>
              <a:buNone/>
            </a:pP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920240"/>
            <a:ext cx="6015186" cy="46503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11" y="2429850"/>
            <a:ext cx="4206239" cy="32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 smtClean="0"/>
              <a:t>CONTRATACION TRABAJADOR A TIEMPO PARCIAL  </a:t>
            </a:r>
            <a:endParaRPr b="1" u="sng" dirty="0"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1580606" y="2090067"/>
            <a:ext cx="3788228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Bef>
                <a:spcPts val="2133"/>
              </a:spcBef>
              <a:buNone/>
            </a:pPr>
            <a:r>
              <a:rPr lang="es-ES" sz="1600" dirty="0" smtClean="0"/>
              <a:t>HORARIO DE LA OFICINA:</a:t>
            </a:r>
          </a:p>
          <a:p>
            <a:pPr marL="0" indent="0" algn="ctr">
              <a:spcBef>
                <a:spcPts val="2133"/>
              </a:spcBef>
              <a:buNone/>
            </a:pPr>
            <a:r>
              <a:rPr lang="es-ES" sz="1600" dirty="0" smtClean="0"/>
              <a:t> 9:00 A 12:30</a:t>
            </a:r>
          </a:p>
          <a:p>
            <a:pPr marL="0" indent="0" algn="ctr">
              <a:spcBef>
                <a:spcPts val="2133"/>
              </a:spcBef>
              <a:buNone/>
            </a:pPr>
            <a:endParaRPr lang="es-ES" sz="1600" dirty="0" smtClean="0"/>
          </a:p>
          <a:p>
            <a:pPr marL="0" indent="0" algn="ctr">
              <a:spcBef>
                <a:spcPts val="2133"/>
              </a:spcBef>
              <a:buNone/>
            </a:pPr>
            <a:r>
              <a:rPr lang="es-ES" sz="1600" dirty="0" smtClean="0"/>
              <a:t>JORNADA DEL TRABAJADOR: </a:t>
            </a:r>
          </a:p>
          <a:p>
            <a:pPr marL="0" indent="0" algn="ctr">
              <a:spcBef>
                <a:spcPts val="2133"/>
              </a:spcBef>
              <a:buNone/>
            </a:pPr>
            <a:r>
              <a:rPr lang="es-ES" sz="1600" dirty="0" smtClean="0"/>
              <a:t>3,5 HORAS/DÍA</a:t>
            </a:r>
            <a:endParaRPr lang="es-ES" sz="1600" dirty="0"/>
          </a:p>
          <a:p>
            <a:pPr marL="0" indent="0">
              <a:spcBef>
                <a:spcPts val="2133"/>
              </a:spcBef>
              <a:buNone/>
            </a:pPr>
            <a:endParaRPr lang="es-ES" dirty="0" smtClean="0"/>
          </a:p>
          <a:p>
            <a:pPr marL="0" indent="0">
              <a:spcBef>
                <a:spcPts val="2133"/>
              </a:spcBef>
              <a:buNone/>
            </a:pP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78" y="1712210"/>
            <a:ext cx="5560422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 smtClean="0"/>
              <a:t>PUESTA EN FUNCIONAMIENTO DE LA PAGINA WEB</a:t>
            </a:r>
            <a:endParaRPr b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1743800"/>
            <a:ext cx="8281851" cy="45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 smtClean="0"/>
              <a:t>Y DEL CRM</a:t>
            </a:r>
            <a:endParaRPr b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69" y="1743800"/>
            <a:ext cx="8160485" cy="45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b="1" u="sng" dirty="0">
                <a:latin typeface="Arial"/>
                <a:ea typeface="Arial"/>
                <a:cs typeface="Arial"/>
                <a:sym typeface="Arial"/>
              </a:rPr>
              <a:t>REUNIONES CON </a:t>
            </a:r>
            <a:r>
              <a:rPr lang="es" b="1" u="sng" dirty="0" smtClean="0">
                <a:latin typeface="Arial"/>
                <a:ea typeface="Arial"/>
                <a:cs typeface="Arial"/>
                <a:sym typeface="Arial"/>
              </a:rPr>
              <a:t>ALTIA Y SERVICIO </a:t>
            </a:r>
            <a:r>
              <a:rPr lang="es" b="1" u="sng" dirty="0"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s" b="1" u="sng" dirty="0" smtClean="0">
                <a:latin typeface="Arial"/>
                <a:ea typeface="Arial"/>
                <a:cs typeface="Arial"/>
                <a:sym typeface="Arial"/>
              </a:rPr>
              <a:t>INFORMÁTICA</a:t>
            </a:r>
            <a:endParaRPr dirty="0"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endParaRPr sz="3200" u="sng" dirty="0"/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2400" b="1" u="sng" dirty="0"/>
              <a:t>7</a:t>
            </a:r>
            <a:r>
              <a:rPr lang="es" sz="2400" b="1" u="sng" dirty="0" smtClean="0"/>
              <a:t>  REUNIONES</a:t>
            </a:r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r>
              <a:rPr lang="es-ES" sz="2400" b="1" u="sng" dirty="0"/>
              <a:t>6</a:t>
            </a:r>
            <a:r>
              <a:rPr lang="es-ES" sz="2400" b="1" u="sng" dirty="0" smtClean="0"/>
              <a:t> SESIONES DE APRENDIZAJE</a:t>
            </a:r>
            <a:endParaRPr sz="2400" b="1" u="sng"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6021977" y="2090067"/>
            <a:ext cx="5190518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" sz="2400" b="1" dirty="0" smtClean="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s-ES" sz="2400" b="1" u="sng" dirty="0" smtClean="0">
                <a:latin typeface="Arial"/>
                <a:ea typeface="Arial"/>
                <a:cs typeface="Arial"/>
                <a:sym typeface="Arial"/>
              </a:rPr>
              <a:t>DECISIONES TOMADAS</a:t>
            </a:r>
          </a:p>
          <a:p>
            <a:pPr marL="0" indent="0" algn="just">
              <a:lnSpc>
                <a:spcPct val="100000"/>
              </a:lnSpc>
              <a:buNone/>
            </a:pP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Diseño de la web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Dominio: alumni.ubu.es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Migración de contenidos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Tipos de contactos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Tipos de socios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Tipos de pagos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Redirección del dominio </a:t>
            </a:r>
            <a:r>
              <a:rPr lang="es-ES" sz="1867" dirty="0" smtClean="0">
                <a:latin typeface="Arial"/>
                <a:ea typeface="Arial"/>
                <a:cs typeface="Arial"/>
                <a:sym typeface="Arial"/>
                <a:hlinkClick r:id="rId3"/>
              </a:rPr>
              <a:t>www.aaaaubu.es</a:t>
            </a: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 a nueva plataforma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Integración con la UBU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r>
              <a:rPr lang="es-ES" sz="1867" dirty="0" smtClean="0">
                <a:latin typeface="Arial"/>
                <a:ea typeface="Arial"/>
                <a:cs typeface="Arial"/>
                <a:sym typeface="Arial"/>
              </a:rPr>
              <a:t>Cumplimiento normativa RGDP</a:t>
            </a: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endParaRPr lang="es-ES" sz="1867" dirty="0" smtClean="0"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00000"/>
              </a:lnSpc>
              <a:buSzPts val="1400"/>
              <a:buFont typeface="Arial"/>
              <a:buChar char="●"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7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1435</Words>
  <Application>Microsoft Office PowerPoint</Application>
  <PresentationFormat>Panorámica</PresentationFormat>
  <Paragraphs>328</Paragraphs>
  <Slides>48</Slides>
  <Notes>48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5" baseType="lpstr">
      <vt:lpstr>Arial</vt:lpstr>
      <vt:lpstr>Calibri</vt:lpstr>
      <vt:lpstr>Lato</vt:lpstr>
      <vt:lpstr>Montserrat</vt:lpstr>
      <vt:lpstr>Times New Roman</vt:lpstr>
      <vt:lpstr>Wingdings</vt:lpstr>
      <vt:lpstr>Focus</vt:lpstr>
      <vt:lpstr>MEMORIA ALUMNI UBU 2019-2020 </vt:lpstr>
      <vt:lpstr>SOCIOS</vt:lpstr>
      <vt:lpstr>REUNIONES DE LA JUNTA DIRECTIVA</vt:lpstr>
      <vt:lpstr>REUNIONES CON LA UNIVERSIDAD (GERENCIA, SERVICIO DE INFORMÁTICA)</vt:lpstr>
      <vt:lpstr>CONTRATACION ASESORIA JURIDICA Y TPV VIRTUAL</vt:lpstr>
      <vt:lpstr>CONTRATACION TRABAJADOR A TIEMPO PARCIAL  </vt:lpstr>
      <vt:lpstr>PUESTA EN FUNCIONAMIENTO DE LA PAGINA WEB</vt:lpstr>
      <vt:lpstr>Y DEL CRM</vt:lpstr>
      <vt:lpstr>REUNIONES CON ALTIA Y SERVICIO DE INFORMÁTICA</vt:lpstr>
      <vt:lpstr>REUNIONES CON ALTIA Y SERVICIO DE INFORMÁTICA</vt:lpstr>
      <vt:lpstr>BECAS ALUMNI</vt:lpstr>
      <vt:lpstr>ACTIVIDADES</vt:lpstr>
      <vt:lpstr>XXII ENCUENTRO ALUMNI ESPAÑA EN LA UNIVERSIDAD DE BURGOS</vt:lpstr>
      <vt:lpstr>XXII ENCUENTRO ALUMNI ESPAÑA EN LA UNIVERSIDAD DE BURGOS</vt:lpstr>
      <vt:lpstr>XXII ENCUENTRO ALUMNI ESPAÑA EN LA UNIVERSIDAD DE BURGOS</vt:lpstr>
      <vt:lpstr>ASISTENCIA A LA JORNADA DE BIENVENIDA A ESTUDIANTES DE NUEVO INGRESO : 5 de septiembre  </vt:lpstr>
      <vt:lpstr>ACTUALIZACION DEL FOLLETO “¡HAZTE DE ALUMNI!”  </vt:lpstr>
      <vt:lpstr>COMIDA DE NAVIDAD Y X ANIVERSARIO DE ALUMNI UBU</vt:lpstr>
      <vt:lpstr>CURSOS</vt:lpstr>
      <vt:lpstr>CURSO HISTORIA (Periodo entreguerras - II. De la Belle Epoque al Desastre. Parte de la Guerra Civil Europea (1914-1945) </vt:lpstr>
      <vt:lpstr>CURSO HISTORIA Merienda Navideña </vt:lpstr>
      <vt:lpstr>CURSO HISTORIA Lectura conjunta con el club Lectura </vt:lpstr>
      <vt:lpstr>CURSO “APRECIACIÓN MUSICAL”  </vt:lpstr>
      <vt:lpstr>CURSO “APRECIACIÓN MUSICAL”</vt:lpstr>
      <vt:lpstr>CURSO “APRECIACIÓN MUSICAL”</vt:lpstr>
      <vt:lpstr>CURSO DE MÚSICA Iglesia de San Antonio Abad </vt:lpstr>
      <vt:lpstr>CURSO TRIANUAL DE ARTE </vt:lpstr>
      <vt:lpstr>SABADOS EN LA CATEDRAL  </vt:lpstr>
      <vt:lpstr>SÁBADOS EN LA CATEDRAL  </vt:lpstr>
      <vt:lpstr>SABADOS EN LA CATEDRAL</vt:lpstr>
      <vt:lpstr>CLUB DE LECTURA</vt:lpstr>
      <vt:lpstr>CLUB DE LECTURA</vt:lpstr>
      <vt:lpstr>CLAUSURA DEL CLUB DE LECTURA en el Instituto de la Lengua</vt:lpstr>
      <vt:lpstr>CLUB DE LECTURA Visita a la muestra “Campos de Castilla” en el Instituto de la Lengua</vt:lpstr>
      <vt:lpstr>CURSO DE DANZA Jornada Puertas Abiertas a Familiares</vt:lpstr>
      <vt:lpstr>CURSO DE DANZA Jornada Puertas Abiertas a Familiares</vt:lpstr>
      <vt:lpstr>CURSO DE DANZA Visita al Museo del Retablo</vt:lpstr>
      <vt:lpstr>Socios en actividades de UBU deportes</vt:lpstr>
      <vt:lpstr>VISITAS CULTURALES</vt:lpstr>
      <vt:lpstr>VISITA A LAS EDADES DEL HOMBRE 14 de septiembre</vt:lpstr>
      <vt:lpstr>VISITA A LAS EDADES DEL HOMBRE 14 de septiembre</vt:lpstr>
      <vt:lpstr>VISITA EXPOSICIÓN BURGOS, LEGUA CERO DEL VIAJE DE MAGALLANES-ELCANO</vt:lpstr>
      <vt:lpstr>VIAJES </vt:lpstr>
      <vt:lpstr>VIAJE A FLANDES 17 al 23 de septiembre de 2019</vt:lpstr>
      <vt:lpstr>VIAJE A FLANDES 17 AL 23 de septiembre de 2019</vt:lpstr>
      <vt:lpstr>PROPUESTA ACTIVIDADES 2020-2021</vt:lpstr>
      <vt:lpstr>Propuesta de actividades 2020-2021</vt:lpstr>
      <vt:lpstr>MUCHAS 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MEMORIA ALUMNI UBU 2019-2020</dc:title>
  <dc:creator>EVA MARIA CASTRESANA IGLESIAS</dc:creator>
  <cp:lastModifiedBy>EVA MARIA CASTRESANA IGLESIAS</cp:lastModifiedBy>
  <cp:revision>75</cp:revision>
  <cp:lastPrinted>2021-06-08T09:34:23Z</cp:lastPrinted>
  <dcterms:created xsi:type="dcterms:W3CDTF">2020-02-17T09:13:27Z</dcterms:created>
  <dcterms:modified xsi:type="dcterms:W3CDTF">2021-06-08T09:35:05Z</dcterms:modified>
</cp:coreProperties>
</file>