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9144000" cy="5143500" type="screen16x9"/>
  <p:notesSz cx="6858000" cy="9144000"/>
  <p:embeddedFontLst>
    <p:embeddedFont>
      <p:font typeface="Montserrat" panose="020B0604020202020204" charset="0"/>
      <p:regular r:id="rId49"/>
      <p:bold r:id="rId50"/>
      <p:italic r:id="rId51"/>
      <p:boldItalic r:id="rId52"/>
    </p:embeddedFont>
    <p:embeddedFont>
      <p:font typeface="Lato" panose="020B060402020202020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F89CAD8-E7CD-4100-8E38-C4684B52BF24}">
  <a:tblStyle styleId="{CF89CAD8-E7CD-4100-8E38-C4684B52BF2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14" y="5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56fb682e24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56fb682e24_0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13ee233b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13ee233bc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6d11b4871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56d11b4871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56d11b4871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56d11b4871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56d11b4871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56d11b4871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56d11b4871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56d11b4871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56d11b4871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56d11b4871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56d11b4871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56d11b4871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56d11b4871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56d11b4871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56fb682e2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56fb682e2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56d11b4871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56d11b4871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56d11b4871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56d11b4871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513ee233bc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513ee233bc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56d11b4871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56d11b4871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6d11b4871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6d11b4871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56d11b4871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56d11b4871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56d11b4871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56d11b4871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56d11b4871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56d11b4871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56d11b4871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56d11b4871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56d11b4871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56d11b4871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56d11b4871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56d11b4871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6d11b4871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6d11b4871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56d11b4871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56d11b4871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56d11b4871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56d11b4871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56fb682e24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56fb682e24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513ee233bc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513ee233bc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562aaf735d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562aaf735d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562a16486d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562a16486d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56d11b4871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56d11b4871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56d11b487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56d11b487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56d11b4871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56d11b4871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56d11b4871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56d11b4871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513ee233b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513ee233b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56d11b4871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56d11b4871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56d11b4871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56d11b4871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56d11b4871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56d11b4871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56fb682e24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56fb682e24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56fb682e24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56fb682e24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56fb682e24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56fb682e24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56fb682e24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56fb682e24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13ee233b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13ee233b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56d11b4871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56d11b4871_0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56d11b4871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56d11b4871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56fb682e24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56fb682e24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56d11b4871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56d11b4871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name="adj" fmla="val 0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name="adj" fmla="val 58774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" name="Google Shape;125;p11"/>
          <p:cNvSpPr txBox="1">
            <a:spLocks noGrp="1"/>
          </p:cNvSpPr>
          <p:nvPr>
            <p:ph type="title" hasCustomPrompt="1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>
            <a:spLocks noGrp="1"/>
          </p:cNvSpPr>
          <p:nvPr>
            <p:ph type="body" idx="1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39;p3"/>
          <p:cNvSpPr txBox="1">
            <a:spLocks noGrp="1"/>
          </p:cNvSpPr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body" idx="2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body" idx="1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Google Shape;89;p8"/>
          <p:cNvSpPr txBox="1">
            <a:spLocks noGrp="1"/>
          </p:cNvSpPr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9"/>
          <p:cNvSpPr txBox="1">
            <a:spLocks noGrp="1"/>
          </p:cNvSpPr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subTitle" idx="1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97" name="Google Shape;97;p9"/>
          <p:cNvSpPr txBox="1">
            <a:spLocks noGrp="1"/>
          </p:cNvSpPr>
          <p:nvPr>
            <p:ph type="body" idx="2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10"/>
          <p:cNvSpPr txBox="1">
            <a:spLocks noGrp="1"/>
          </p:cNvSpPr>
          <p:nvPr>
            <p:ph type="body" idx="1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4" name="Google Shape;10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focus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9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/>
              <a:t>MEMORIA ALUMNI UBU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/>
              <a:t>2018-2019 </a:t>
            </a:r>
            <a:endParaRPr b="1"/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1"/>
          </p:nvPr>
        </p:nvSpPr>
        <p:spPr>
          <a:xfrm>
            <a:off x="5083950" y="3839800"/>
            <a:ext cx="34707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CURSO 2018-2019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2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/>
              <a:t>ACTIVIDADES</a:t>
            </a:r>
            <a:endParaRPr b="1" u="sng"/>
          </a:p>
        </p:txBody>
      </p:sp>
      <p:sp>
        <p:nvSpPr>
          <p:cNvPr id="191" name="Google Shape;191;p22"/>
          <p:cNvSpPr txBox="1">
            <a:spLocks noGrp="1"/>
          </p:cNvSpPr>
          <p:nvPr>
            <p:ph type="subTitle" idx="1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3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12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/>
              <a:t>ASISTENCIA A LA JORNADA DE BIENVENIDA A ESTUDIANES DE NUEVO INGRESO : 5 de septiembre</a:t>
            </a:r>
            <a:endParaRPr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u="sng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u="sng"/>
          </a:p>
        </p:txBody>
      </p:sp>
      <p:sp>
        <p:nvSpPr>
          <p:cNvPr id="197" name="Google Shape;197;p23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98" name="Google Shape;198;p23"/>
          <p:cNvPicPr preferRelativeResize="0"/>
          <p:nvPr/>
        </p:nvPicPr>
        <p:blipFill rotWithShape="1">
          <a:blip r:embed="rId3">
            <a:alphaModFix/>
          </a:blip>
          <a:srcRect l="8121" t="54578" r="-2336"/>
          <a:stretch/>
        </p:blipFill>
        <p:spPr>
          <a:xfrm>
            <a:off x="717425" y="1823927"/>
            <a:ext cx="8317152" cy="3246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/>
              <a:t>COMIDA DE NAVIDAD Y NOMBRAMIENTO DE SOCIO DE HONOR</a:t>
            </a:r>
            <a:endParaRPr b="1" u="sng"/>
          </a:p>
        </p:txBody>
      </p:sp>
      <p:sp>
        <p:nvSpPr>
          <p:cNvPr id="204" name="Google Shape;204;p24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800"/>
              <a:t>El día 15 de diciembre se celebró la comida de hermandad de los socios 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800"/>
              <a:t>Previamente, visitamos la exposición de los fondos de  la Fundación Telefónica  en la Casa del Cordón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s" sz="1800"/>
              <a:t>Se nombró socio de Honor a D. Luis Abril Pérez , presidente del Consejo Social de la Universidad</a:t>
            </a:r>
            <a:endParaRPr sz="1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/>
              <a:t>COMIDA DE NAVIDAD Y NOMBRAMIENTO DE SOCIO DE HONOR</a:t>
            </a:r>
            <a:endParaRPr b="1"/>
          </a:p>
        </p:txBody>
      </p:sp>
      <p:sp>
        <p:nvSpPr>
          <p:cNvPr id="210" name="Google Shape;210;p25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800"/>
              <a:t>Socio de Honor 2018: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s" sz="1800"/>
              <a:t>D. Luis Abril Pérez</a:t>
            </a:r>
            <a:endParaRPr sz="1800"/>
          </a:p>
        </p:txBody>
      </p:sp>
      <p:pic>
        <p:nvPicPr>
          <p:cNvPr id="211" name="Google Shape;211;p25"/>
          <p:cNvPicPr preferRelativeResize="0"/>
          <p:nvPr/>
        </p:nvPicPr>
        <p:blipFill rotWithShape="1">
          <a:blip r:embed="rId3">
            <a:alphaModFix/>
          </a:blip>
          <a:srcRect t="6120" r="4625" b="-6120"/>
          <a:stretch/>
        </p:blipFill>
        <p:spPr>
          <a:xfrm>
            <a:off x="4369850" y="1307850"/>
            <a:ext cx="3857626" cy="3575949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5"/>
          <p:cNvSpPr txBox="1">
            <a:spLocks noGrp="1"/>
          </p:cNvSpPr>
          <p:nvPr>
            <p:ph type="body" idx="2"/>
          </p:nvPr>
        </p:nvSpPr>
        <p:spPr>
          <a:xfrm>
            <a:off x="4369850" y="1307850"/>
            <a:ext cx="3857700" cy="33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6"/>
          <p:cNvSpPr txBox="1">
            <a:spLocks noGrp="1"/>
          </p:cNvSpPr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 u="sng"/>
              <a:t>CURSOS</a:t>
            </a:r>
            <a:endParaRPr sz="4800" b="1" u="sng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/>
              <a:t>CURSO PRIMERA GUERRA MUNDIAL</a:t>
            </a:r>
            <a:endParaRPr b="1" u="sng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/>
              <a:t>(La Gran Guerra)</a:t>
            </a:r>
            <a:endParaRPr b="1" u="sng"/>
          </a:p>
        </p:txBody>
      </p:sp>
      <p:sp>
        <p:nvSpPr>
          <p:cNvPr id="223" name="Google Shape;223;p27"/>
          <p:cNvSpPr txBox="1">
            <a:spLocks noGrp="1"/>
          </p:cNvSpPr>
          <p:nvPr>
            <p:ph type="body" idx="1"/>
          </p:nvPr>
        </p:nvSpPr>
        <p:spPr>
          <a:xfrm>
            <a:off x="1248850" y="1551025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/>
              <a:t>Profesora:  Carlota Martínez Sáez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800"/>
              <a:t>Asistentes: 24 personas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s" sz="1800"/>
              <a:t>Período: Octubre a Febrero</a:t>
            </a:r>
            <a:endParaRPr sz="1800"/>
          </a:p>
        </p:txBody>
      </p:sp>
      <p:sp>
        <p:nvSpPr>
          <p:cNvPr id="224" name="Google Shape;224;p27"/>
          <p:cNvSpPr txBox="1">
            <a:spLocks noGrp="1"/>
          </p:cNvSpPr>
          <p:nvPr>
            <p:ph type="body" idx="2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25" name="Google Shape;225;p27"/>
          <p:cNvPicPr preferRelativeResize="0"/>
          <p:nvPr/>
        </p:nvPicPr>
        <p:blipFill rotWithShape="1">
          <a:blip r:embed="rId3">
            <a:alphaModFix/>
          </a:blip>
          <a:srcRect t="5721" r="-6883" b="-3358"/>
          <a:stretch/>
        </p:blipFill>
        <p:spPr>
          <a:xfrm>
            <a:off x="4933225" y="1167300"/>
            <a:ext cx="4158774" cy="3526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8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/>
              <a:t>VISITA MUSEO DE LA GUERRA</a:t>
            </a:r>
            <a:endParaRPr b="1" u="sng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/>
              <a:t>BELORADO</a:t>
            </a:r>
            <a:endParaRPr b="1" u="sng"/>
          </a:p>
        </p:txBody>
      </p:sp>
      <p:sp>
        <p:nvSpPr>
          <p:cNvPr id="231" name="Google Shape;231;p28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32" name="Google Shape;232;p28"/>
          <p:cNvSpPr txBox="1">
            <a:spLocks noGrp="1"/>
          </p:cNvSpPr>
          <p:nvPr>
            <p:ph type="body" idx="2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33" name="Google Shape;233;p28"/>
          <p:cNvPicPr preferRelativeResize="0"/>
          <p:nvPr/>
        </p:nvPicPr>
        <p:blipFill rotWithShape="1">
          <a:blip r:embed="rId3">
            <a:alphaModFix/>
          </a:blip>
          <a:srcRect l="30807" t="-46781" r="-71672" b="-24892"/>
          <a:stretch/>
        </p:blipFill>
        <p:spPr>
          <a:xfrm>
            <a:off x="1259250" y="161450"/>
            <a:ext cx="68579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8"/>
          <p:cNvPicPr preferRelativeResize="0"/>
          <p:nvPr/>
        </p:nvPicPr>
        <p:blipFill rotWithShape="1">
          <a:blip r:embed="rId4">
            <a:alphaModFix/>
          </a:blip>
          <a:srcRect l="-9457" t="4775" b="4784"/>
          <a:stretch/>
        </p:blipFill>
        <p:spPr>
          <a:xfrm>
            <a:off x="4700700" y="1548050"/>
            <a:ext cx="3635700" cy="2950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/>
              <a:t>CURSO DE MÚSICA</a:t>
            </a:r>
            <a:endParaRPr b="1" u="sng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/>
              <a:t>noviembre a mayo</a:t>
            </a: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/>
              <a:t>Asistentes: 25</a:t>
            </a: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0" name="Google Shape;240;p29"/>
          <p:cNvSpPr txBox="1">
            <a:spLocks noGrp="1"/>
          </p:cNvSpPr>
          <p:nvPr>
            <p:ph type="body" idx="1"/>
          </p:nvPr>
        </p:nvSpPr>
        <p:spPr>
          <a:xfrm>
            <a:off x="952500" y="1576575"/>
            <a:ext cx="72390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graphicFrame>
        <p:nvGraphicFramePr>
          <p:cNvPr id="241" name="Google Shape;241;p29"/>
          <p:cNvGraphicFramePr/>
          <p:nvPr/>
        </p:nvGraphicFramePr>
        <p:xfrm>
          <a:off x="952500" y="1619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{CF89CAD8-E7CD-4100-8E38-C4684B52BF24}</a:tableStyleId>
              </a:tblPr>
              <a:tblGrid>
                <a:gridCol w="158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52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u="sng">
                          <a:solidFill>
                            <a:schemeClr val="lt1"/>
                          </a:solidFill>
                        </a:rPr>
                        <a:t>Profesor</a:t>
                      </a:r>
                      <a:endParaRPr u="sng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u="sng">
                          <a:solidFill>
                            <a:schemeClr val="lt1"/>
                          </a:solidFill>
                        </a:rPr>
                        <a:t>Tema</a:t>
                      </a:r>
                      <a:endParaRPr u="sng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chemeClr val="lt1"/>
                          </a:solidFill>
                        </a:rPr>
                        <a:t>Raquel Aller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chemeClr val="lt1"/>
                          </a:solidFill>
                        </a:rPr>
                        <a:t>El sonido , la física acústica,  melodía, armonía, ritmo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chemeClr val="lt1"/>
                          </a:solidFill>
                        </a:rPr>
                        <a:t>Beatriz Valbuena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chemeClr val="lt1"/>
                          </a:solidFill>
                        </a:rPr>
                        <a:t>Partitura, forma musical,Instrumentos musicales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chemeClr val="lt1"/>
                          </a:solidFill>
                        </a:rPr>
                        <a:t>Gracia Mª Gil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chemeClr val="lt1"/>
                          </a:solidFill>
                        </a:rPr>
                        <a:t>Hª de la Música: Clasicismo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chemeClr val="lt1"/>
                          </a:solidFill>
                        </a:rPr>
                        <a:t>Diego Crespo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chemeClr val="lt1"/>
                          </a:solidFill>
                        </a:rPr>
                        <a:t>Música de cámara y sinfónica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chemeClr val="lt1"/>
                          </a:solidFill>
                        </a:rPr>
                        <a:t>Ignacio Nieto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chemeClr val="lt1"/>
                          </a:solidFill>
                        </a:rPr>
                        <a:t>Grandes compositores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chemeClr val="lt1"/>
                          </a:solidFill>
                        </a:rPr>
                        <a:t>Javier Centeno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chemeClr val="lt1"/>
                          </a:solidFill>
                        </a:rPr>
                        <a:t>Música vocal y ópera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0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/>
              <a:t>CURSO DE MÚSICA</a:t>
            </a:r>
            <a:endParaRPr b="1" u="sng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/>
              <a:t>VISITA A LOS ÓRGANOS DE LA CATEDRAL</a:t>
            </a:r>
            <a:endParaRPr b="1" u="sng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/>
              <a:t>26/05/2018</a:t>
            </a:r>
            <a:endParaRPr u="sng"/>
          </a:p>
        </p:txBody>
      </p:sp>
      <p:sp>
        <p:nvSpPr>
          <p:cNvPr id="247" name="Google Shape;247;p30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48" name="Google Shape;248;p30"/>
          <p:cNvSpPr txBox="1">
            <a:spLocks noGrp="1"/>
          </p:cNvSpPr>
          <p:nvPr>
            <p:ph type="body" idx="2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49" name="Google Shape;249;p30"/>
          <p:cNvPicPr preferRelativeResize="0"/>
          <p:nvPr/>
        </p:nvPicPr>
        <p:blipFill rotWithShape="1">
          <a:blip r:embed="rId3">
            <a:alphaModFix/>
          </a:blip>
          <a:srcRect l="-6244" t="-33915" r="-109087" b="-13992"/>
          <a:stretch/>
        </p:blipFill>
        <p:spPr>
          <a:xfrm>
            <a:off x="15820" y="548675"/>
            <a:ext cx="911236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0"/>
          <p:cNvPicPr preferRelativeResize="0"/>
          <p:nvPr/>
        </p:nvPicPr>
        <p:blipFill rotWithShape="1">
          <a:blip r:embed="rId4">
            <a:alphaModFix/>
          </a:blip>
          <a:srcRect l="-123612" t="-29685" r="-19815" b="-17200"/>
          <a:stretch/>
        </p:blipFill>
        <p:spPr>
          <a:xfrm>
            <a:off x="199988" y="621650"/>
            <a:ext cx="955942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1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55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/>
              <a:t>CURSO TRIANUAL DE ARTE </a:t>
            </a:r>
            <a:endParaRPr b="1" u="sng"/>
          </a:p>
        </p:txBody>
      </p:sp>
      <p:sp>
        <p:nvSpPr>
          <p:cNvPr id="256" name="Google Shape;256;p31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Profesoras: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/>
              <a:t>Elena Martín Martínez de Simón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/>
              <a:t>Ana Berta  Nieto Plaza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/>
              <a:t>Asistentes:  Burgos :  1º: 50;    2º:51;    3º: 29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/>
              <a:t>Monográficos en Aranda de Duero, Miranda de Ebro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57" name="Google Shape;257;p31"/>
          <p:cNvSpPr txBox="1">
            <a:spLocks noGrp="1"/>
          </p:cNvSpPr>
          <p:nvPr>
            <p:ph type="body" idx="2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58" name="Google Shape;258;p31"/>
          <p:cNvPicPr preferRelativeResize="0"/>
          <p:nvPr/>
        </p:nvPicPr>
        <p:blipFill rotWithShape="1">
          <a:blip r:embed="rId3">
            <a:alphaModFix/>
          </a:blip>
          <a:srcRect t="-22624"/>
          <a:stretch/>
        </p:blipFill>
        <p:spPr>
          <a:xfrm>
            <a:off x="4765117" y="0"/>
            <a:ext cx="357131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/>
              <a:t>SOCIOS</a:t>
            </a:r>
            <a:endParaRPr b="1" u="sng"/>
          </a:p>
        </p:txBody>
      </p:sp>
      <p:sp>
        <p:nvSpPr>
          <p:cNvPr id="141" name="Google Shape;141;p14"/>
          <p:cNvSpPr txBox="1">
            <a:spLocks noGrp="1"/>
          </p:cNvSpPr>
          <p:nvPr>
            <p:ph type="body" idx="1"/>
          </p:nvPr>
        </p:nvSpPr>
        <p:spPr>
          <a:xfrm>
            <a:off x="1225225" y="153140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2743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s" sz="2400" dirty="0"/>
              <a:t>Total Actual: </a:t>
            </a:r>
            <a:r>
              <a:rPr lang="es" sz="2400" dirty="0" smtClean="0"/>
              <a:t>420</a:t>
            </a:r>
            <a:endParaRPr sz="2400" dirty="0"/>
          </a:p>
          <a:p>
            <a:pPr marL="2743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s" sz="2400" dirty="0"/>
              <a:t>Altas</a:t>
            </a:r>
            <a:r>
              <a:rPr lang="es" sz="2400" dirty="0" smtClean="0"/>
              <a:t>: 37</a:t>
            </a:r>
            <a:r>
              <a:rPr lang="es" sz="2400" dirty="0"/>
              <a:t>	</a:t>
            </a:r>
            <a:endParaRPr sz="2400" dirty="0"/>
          </a:p>
          <a:p>
            <a:pPr marL="2743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s" sz="2400" dirty="0"/>
              <a:t>Bajas: </a:t>
            </a:r>
            <a:r>
              <a:rPr lang="es-ES" sz="2400" dirty="0" smtClean="0"/>
              <a:t>24</a:t>
            </a:r>
            <a:endParaRPr sz="2400" dirty="0"/>
          </a:p>
          <a:p>
            <a:pPr marL="2743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2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>
                <a:latin typeface="Arial"/>
                <a:ea typeface="Arial"/>
                <a:cs typeface="Arial"/>
                <a:sym typeface="Arial"/>
              </a:rPr>
              <a:t>CLUB DE LECTURA</a:t>
            </a:r>
            <a:endParaRPr/>
          </a:p>
        </p:txBody>
      </p:sp>
      <p:sp>
        <p:nvSpPr>
          <p:cNvPr id="264" name="Google Shape;264;p32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2743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s" sz="2400"/>
              <a:t>Asistentes: 25</a:t>
            </a:r>
            <a:endParaRPr sz="2400"/>
          </a:p>
          <a:p>
            <a:pPr marL="2743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s" sz="2400"/>
              <a:t>Lecturas: 9</a:t>
            </a:r>
            <a:endParaRPr sz="2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3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5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/>
              <a:t>CLUB DE LECTURA</a:t>
            </a:r>
            <a:endParaRPr b="1" u="sng"/>
          </a:p>
        </p:txBody>
      </p:sp>
      <p:sp>
        <p:nvSpPr>
          <p:cNvPr id="270" name="Google Shape;270;p33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graphicFrame>
        <p:nvGraphicFramePr>
          <p:cNvPr id="271" name="Google Shape;271;p33"/>
          <p:cNvGraphicFramePr/>
          <p:nvPr/>
        </p:nvGraphicFramePr>
        <p:xfrm>
          <a:off x="952500" y="1027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{CF89CAD8-E7CD-4100-8E38-C4684B52BF24}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 u="sng">
                          <a:solidFill>
                            <a:schemeClr val="lt1"/>
                          </a:solidFill>
                        </a:rPr>
                        <a:t>AUTOR</a:t>
                      </a:r>
                      <a:endParaRPr sz="1100" b="1" u="sng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 u="sng">
                          <a:solidFill>
                            <a:schemeClr val="lt1"/>
                          </a:solidFill>
                        </a:rPr>
                        <a:t>TÍTULO</a:t>
                      </a:r>
                      <a:endParaRPr sz="1100" b="1" u="sng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 u="sng">
                          <a:solidFill>
                            <a:schemeClr val="lt1"/>
                          </a:solidFill>
                        </a:rPr>
                        <a:t>FECHA</a:t>
                      </a:r>
                      <a:endParaRPr sz="1100" b="1" u="sng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solidFill>
                            <a:schemeClr val="lt1"/>
                          </a:solidFill>
                        </a:rPr>
                        <a:t>Gabriel García Márquez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i="1">
                          <a:solidFill>
                            <a:schemeClr val="lt1"/>
                          </a:solidFill>
                        </a:rPr>
                        <a:t>Cien Años de Soledad</a:t>
                      </a:r>
                      <a:endParaRPr sz="1100" i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solidFill>
                            <a:schemeClr val="lt1"/>
                          </a:solidFill>
                        </a:rPr>
                        <a:t>2  de octubre de 2018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solidFill>
                            <a:schemeClr val="lt1"/>
                          </a:solidFill>
                        </a:rPr>
                        <a:t>Ignacio Mtnez de Pisón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i="1">
                          <a:solidFill>
                            <a:schemeClr val="lt1"/>
                          </a:solidFill>
                        </a:rPr>
                        <a:t>Filek. El estafador que engañó a Franco</a:t>
                      </a:r>
                      <a:endParaRPr sz="1100" i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solidFill>
                            <a:schemeClr val="lt1"/>
                          </a:solidFill>
                        </a:rPr>
                        <a:t>30 e octubre de 2018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solidFill>
                            <a:schemeClr val="lt1"/>
                          </a:solidFill>
                        </a:rPr>
                        <a:t>Blasco Ibáñez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i="1">
                          <a:solidFill>
                            <a:schemeClr val="lt1"/>
                          </a:solidFill>
                        </a:rPr>
                        <a:t>Los Cuatro Jinetes del Apocalipsis </a:t>
                      </a:r>
                      <a:endParaRPr sz="1100" i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solidFill>
                            <a:schemeClr val="lt1"/>
                          </a:solidFill>
                        </a:rPr>
                        <a:t>27 de noviembre de 2018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solidFill>
                            <a:schemeClr val="lt1"/>
                          </a:solidFill>
                        </a:rPr>
                        <a:t>Luis Alberto de Cuenca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i="1">
                          <a:solidFill>
                            <a:schemeClr val="lt1"/>
                          </a:solidFill>
                        </a:rPr>
                        <a:t>Cuaderno de Vacaciones</a:t>
                      </a:r>
                      <a:endParaRPr sz="1100" i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solidFill>
                            <a:schemeClr val="lt1"/>
                          </a:solidFill>
                        </a:rPr>
                        <a:t>22 de enero de 2019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solidFill>
                            <a:schemeClr val="lt1"/>
                          </a:solidFill>
                        </a:rPr>
                        <a:t>Eva Díez Pérez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i="1">
                          <a:solidFill>
                            <a:schemeClr val="lt1"/>
                          </a:solidFill>
                        </a:rPr>
                        <a:t>El Color de los Ángeles</a:t>
                      </a:r>
                      <a:endParaRPr sz="1100" i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solidFill>
                            <a:schemeClr val="lt1"/>
                          </a:solidFill>
                        </a:rPr>
                        <a:t>5 de febrero de 2019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solidFill>
                            <a:schemeClr val="lt1"/>
                          </a:solidFill>
                        </a:rPr>
                        <a:t>Cristina Peri Rossi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i="1">
                          <a:solidFill>
                            <a:schemeClr val="lt1"/>
                          </a:solidFill>
                        </a:rPr>
                        <a:t>Los Amores Equivocados</a:t>
                      </a:r>
                      <a:endParaRPr sz="1100" i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solidFill>
                            <a:schemeClr val="lt1"/>
                          </a:solidFill>
                        </a:rPr>
                        <a:t>7 de marzo de 2019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solidFill>
                            <a:schemeClr val="lt1"/>
                          </a:solidFill>
                        </a:rPr>
                        <a:t>Alejo Carpentier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i="1">
                          <a:solidFill>
                            <a:schemeClr val="lt1"/>
                          </a:solidFill>
                        </a:rPr>
                        <a:t>Concierto Barroco</a:t>
                      </a:r>
                      <a:endParaRPr sz="1100" i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solidFill>
                            <a:schemeClr val="lt1"/>
                          </a:solidFill>
                        </a:rPr>
                        <a:t>2 de abril de 2019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solidFill>
                            <a:schemeClr val="lt1"/>
                          </a:solidFill>
                        </a:rPr>
                        <a:t>Luisa Carnés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i="1">
                          <a:solidFill>
                            <a:schemeClr val="lt1"/>
                          </a:solidFill>
                        </a:rPr>
                        <a:t>Tea Rooms</a:t>
                      </a:r>
                      <a:endParaRPr sz="1100" i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solidFill>
                            <a:schemeClr val="lt1"/>
                          </a:solidFill>
                        </a:rPr>
                        <a:t>Ramón J. Sender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i="1">
                          <a:solidFill>
                            <a:schemeClr val="lt1"/>
                          </a:solidFill>
                        </a:rPr>
                        <a:t>La Tesis de Nancy</a:t>
                      </a:r>
                      <a:endParaRPr sz="1100" i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/>
              <a:t>CURSO DE DANZA</a:t>
            </a:r>
            <a:endParaRPr b="1" u="sng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/>
              <a:t>Jornada Puertas Abiertas</a:t>
            </a:r>
            <a:endParaRPr b="1" u="sng"/>
          </a:p>
        </p:txBody>
      </p:sp>
      <p:sp>
        <p:nvSpPr>
          <p:cNvPr id="277" name="Google Shape;277;p34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800"/>
              <a:t>Profesora: Paloma Fdez-Villa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800"/>
              <a:t>Asistentes: 25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800"/>
              <a:t>Octubre a junio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/>
          </a:p>
        </p:txBody>
      </p:sp>
      <p:sp>
        <p:nvSpPr>
          <p:cNvPr id="278" name="Google Shape;278;p34"/>
          <p:cNvSpPr txBox="1">
            <a:spLocks noGrp="1"/>
          </p:cNvSpPr>
          <p:nvPr>
            <p:ph type="body" idx="2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79" name="Google Shape;279;p34"/>
          <p:cNvPicPr preferRelativeResize="0"/>
          <p:nvPr/>
        </p:nvPicPr>
        <p:blipFill rotWithShape="1">
          <a:blip r:embed="rId3">
            <a:alphaModFix/>
          </a:blip>
          <a:srcRect b="-1657"/>
          <a:stretch/>
        </p:blipFill>
        <p:spPr>
          <a:xfrm>
            <a:off x="4511200" y="1307850"/>
            <a:ext cx="4486876" cy="331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/>
              <a:t>CURSO DE DANZA</a:t>
            </a:r>
            <a:endParaRPr b="1" u="sng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/>
              <a:t>Visita a la Catedral</a:t>
            </a:r>
            <a:endParaRPr b="1" u="sng"/>
          </a:p>
        </p:txBody>
      </p:sp>
      <p:sp>
        <p:nvSpPr>
          <p:cNvPr id="285" name="Google Shape;285;p35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800"/>
              <a:t>Profesora: Paloma Fdez-Villa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800"/>
              <a:t>Asistentes: 25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800"/>
              <a:t>octubre a junio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86" name="Google Shape;286;p35"/>
          <p:cNvSpPr txBox="1">
            <a:spLocks noGrp="1"/>
          </p:cNvSpPr>
          <p:nvPr>
            <p:ph type="body" idx="2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87" name="Google Shape;287;p35"/>
          <p:cNvPicPr preferRelativeResize="0"/>
          <p:nvPr/>
        </p:nvPicPr>
        <p:blipFill rotWithShape="1">
          <a:blip r:embed="rId3">
            <a:alphaModFix/>
          </a:blip>
          <a:srcRect l="11964" r="11972"/>
          <a:stretch/>
        </p:blipFill>
        <p:spPr>
          <a:xfrm>
            <a:off x="4511200" y="1307850"/>
            <a:ext cx="4486876" cy="331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6"/>
          <p:cNvSpPr txBox="1">
            <a:spLocks noGrp="1"/>
          </p:cNvSpPr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 b="1" u="sng"/>
              <a:t>VISITAS CULTURALES</a:t>
            </a:r>
            <a:endParaRPr sz="4800" b="1" u="sng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/>
              <a:t>VISITA A LOS TAPICES DE LA CATEDRAL </a:t>
            </a:r>
            <a:endParaRPr b="1" u="sng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/>
              <a:t>26/05/2018</a:t>
            </a:r>
            <a:endParaRPr b="1" u="sng"/>
          </a:p>
        </p:txBody>
      </p:sp>
      <p:sp>
        <p:nvSpPr>
          <p:cNvPr id="298" name="Google Shape;298;p37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800"/>
              <a:t>Profesor: José Matesanz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s" sz="1800"/>
              <a:t>Asistentes: 40</a:t>
            </a:r>
            <a:endParaRPr sz="1800"/>
          </a:p>
        </p:txBody>
      </p:sp>
      <p:sp>
        <p:nvSpPr>
          <p:cNvPr id="299" name="Google Shape;299;p37"/>
          <p:cNvSpPr txBox="1">
            <a:spLocks noGrp="1"/>
          </p:cNvSpPr>
          <p:nvPr>
            <p:ph type="body" idx="2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00" name="Google Shape;30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3575" y="1567550"/>
            <a:ext cx="4617174" cy="3399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8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/>
              <a:t>VISITA A LOS TAPICES DE LA CATEDRAL</a:t>
            </a:r>
            <a:endParaRPr b="1" u="sng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/>
              <a:t>26/05/2018</a:t>
            </a:r>
            <a:endParaRPr b="1" u="sng"/>
          </a:p>
        </p:txBody>
      </p:sp>
      <p:sp>
        <p:nvSpPr>
          <p:cNvPr id="306" name="Google Shape;306;p38"/>
          <p:cNvSpPr txBox="1">
            <a:spLocks noGrp="1"/>
          </p:cNvSpPr>
          <p:nvPr>
            <p:ph type="body" idx="1"/>
          </p:nvPr>
        </p:nvSpPr>
        <p:spPr>
          <a:xfrm>
            <a:off x="1297500" y="1385175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07" name="Google Shape;307;p38"/>
          <p:cNvPicPr preferRelativeResize="0"/>
          <p:nvPr/>
        </p:nvPicPr>
        <p:blipFill rotWithShape="1">
          <a:blip r:embed="rId3">
            <a:alphaModFix/>
          </a:blip>
          <a:srcRect l="-930" t="-8139" r="929" b="-8139"/>
          <a:stretch/>
        </p:blipFill>
        <p:spPr>
          <a:xfrm>
            <a:off x="145900" y="1052500"/>
            <a:ext cx="8681948" cy="4455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>
                <a:latin typeface="Arial"/>
                <a:ea typeface="Arial"/>
                <a:cs typeface="Arial"/>
                <a:sym typeface="Arial"/>
              </a:rPr>
              <a:t>VISITA A ABADÍA DE SAN QUIRCE</a:t>
            </a:r>
            <a:endParaRPr/>
          </a:p>
        </p:txBody>
      </p:sp>
      <p:sp>
        <p:nvSpPr>
          <p:cNvPr id="313" name="Google Shape;313;p39"/>
          <p:cNvSpPr txBox="1">
            <a:spLocks noGrp="1"/>
          </p:cNvSpPr>
          <p:nvPr>
            <p:ph type="body" idx="1"/>
          </p:nvPr>
        </p:nvSpPr>
        <p:spPr>
          <a:xfrm>
            <a:off x="1248850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/>
              <a:t>Fecha: 16 de   junio 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800"/>
              <a:t>Asistentes: 23  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800"/>
              <a:t>Lugares que se visitaron: </a:t>
            </a:r>
            <a:endParaRPr sz="180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s" sz="1800"/>
              <a:t>Canteras de Hontoria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 sz="1800"/>
              <a:t>Abadía de San Quirce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 sz="1800"/>
              <a:t>Iglesia mozárabe de Quintanilla de las Viñas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14" name="Google Shape;314;p39"/>
          <p:cNvSpPr txBox="1">
            <a:spLocks noGrp="1"/>
          </p:cNvSpPr>
          <p:nvPr>
            <p:ph type="body" idx="2"/>
          </p:nvPr>
        </p:nvSpPr>
        <p:spPr>
          <a:xfrm>
            <a:off x="4933225" y="1252425"/>
            <a:ext cx="3403200" cy="3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15" name="Google Shape;315;p39"/>
          <p:cNvPicPr preferRelativeResize="0"/>
          <p:nvPr/>
        </p:nvPicPr>
        <p:blipFill rotWithShape="1">
          <a:blip r:embed="rId3">
            <a:alphaModFix/>
          </a:blip>
          <a:srcRect t="-3425" b="15813"/>
          <a:stretch/>
        </p:blipFill>
        <p:spPr>
          <a:xfrm>
            <a:off x="4933225" y="1057875"/>
            <a:ext cx="3553074" cy="3420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0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>
                <a:latin typeface="Arial"/>
                <a:ea typeface="Arial"/>
                <a:cs typeface="Arial"/>
                <a:sym typeface="Arial"/>
              </a:rPr>
              <a:t>VISITA A ABADÍA DE SAN QUIRCE</a:t>
            </a:r>
            <a:endParaRPr b="1" u="sng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u="sng">
                <a:latin typeface="Arial"/>
                <a:ea typeface="Arial"/>
                <a:cs typeface="Arial"/>
                <a:sym typeface="Arial"/>
              </a:rPr>
              <a:t>Canteras de Hontoria y Quintanilla de las Viñas</a:t>
            </a:r>
            <a:endParaRPr sz="1200" b="1" u="sng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40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22" name="Google Shape;322;p40"/>
          <p:cNvSpPr txBox="1">
            <a:spLocks noGrp="1"/>
          </p:cNvSpPr>
          <p:nvPr>
            <p:ph type="body" idx="2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23" name="Google Shape;323;p40"/>
          <p:cNvPicPr preferRelativeResize="0"/>
          <p:nvPr/>
        </p:nvPicPr>
        <p:blipFill rotWithShape="1">
          <a:blip r:embed="rId3">
            <a:alphaModFix/>
          </a:blip>
          <a:srcRect l="-64303" t="-39926" r="-2892" b="-27269"/>
          <a:stretch/>
        </p:blipFill>
        <p:spPr>
          <a:xfrm>
            <a:off x="1721212" y="0"/>
            <a:ext cx="772007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0"/>
          <p:cNvPicPr preferRelativeResize="0"/>
          <p:nvPr/>
        </p:nvPicPr>
        <p:blipFill rotWithShape="1">
          <a:blip r:embed="rId4">
            <a:alphaModFix/>
          </a:blip>
          <a:srcRect t="-30181" r="-101247" b="-24593"/>
          <a:stretch/>
        </p:blipFill>
        <p:spPr>
          <a:xfrm>
            <a:off x="864362" y="152400"/>
            <a:ext cx="772007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1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>
                <a:latin typeface="Arial"/>
                <a:ea typeface="Arial"/>
                <a:cs typeface="Arial"/>
                <a:sym typeface="Arial"/>
              </a:rPr>
              <a:t>VISITA A LAS EDADES DEL HOMBRE</a:t>
            </a:r>
            <a:endParaRPr b="1" u="sng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latin typeface="Arial"/>
                <a:ea typeface="Arial"/>
                <a:cs typeface="Arial"/>
                <a:sym typeface="Arial"/>
              </a:rPr>
              <a:t>24 de noviembre</a:t>
            </a:r>
            <a:endParaRPr sz="18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41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Profesor: René J. Payo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/>
              <a:t>Asistentes: 40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/>
              <a:t>Lugares que se visitaron:</a:t>
            </a:r>
            <a:endParaRPr/>
          </a:p>
          <a:p>
            <a:pPr marL="457200" lvl="0" indent="-311150" algn="l" rtl="0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s"/>
              <a:t>Aguilar de Campoo (Edades del Hombre)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"/>
              <a:t>Monasterio S. Andrés de Arroyo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"/>
              <a:t>Iglesias románicas de Moarves, y Sta. Mª de Mave</a:t>
            </a:r>
            <a:endParaRPr/>
          </a:p>
        </p:txBody>
      </p:sp>
      <p:sp>
        <p:nvSpPr>
          <p:cNvPr id="331" name="Google Shape;331;p41"/>
          <p:cNvSpPr txBox="1">
            <a:spLocks noGrp="1"/>
          </p:cNvSpPr>
          <p:nvPr>
            <p:ph type="body" idx="2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32" name="Google Shape;33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50" y="1481825"/>
            <a:ext cx="3764375" cy="349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/>
              <a:t>REUNIONES DE LA JUNTA DIRECTIVA</a:t>
            </a:r>
            <a:endParaRPr b="1" u="sng"/>
          </a:p>
        </p:txBody>
      </p:sp>
      <p:sp>
        <p:nvSpPr>
          <p:cNvPr id="147" name="Google Shape;147;p15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Reuniones de la junta directiva: 11</a:t>
            </a:r>
            <a:endParaRPr sz="2400"/>
          </a:p>
          <a:p>
            <a:pPr marL="457200" lvl="0" indent="45720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s" sz="2400"/>
              <a:t>Lugar: Sala de Juntas de Gerencia</a:t>
            </a:r>
            <a:endParaRPr sz="24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2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>
                <a:latin typeface="Arial"/>
                <a:ea typeface="Arial"/>
                <a:cs typeface="Arial"/>
                <a:sym typeface="Arial"/>
              </a:rPr>
              <a:t>VISITA A LAS EDADES DEL HOMBRE</a:t>
            </a:r>
            <a:endParaRPr b="1" u="sng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latin typeface="Arial"/>
                <a:ea typeface="Arial"/>
                <a:cs typeface="Arial"/>
                <a:sym typeface="Arial"/>
              </a:rPr>
              <a:t>24 de noviembre</a:t>
            </a:r>
            <a:endParaRPr sz="18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42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39" name="Google Shape;339;p42"/>
          <p:cNvSpPr txBox="1">
            <a:spLocks noGrp="1"/>
          </p:cNvSpPr>
          <p:nvPr>
            <p:ph type="body" idx="2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40" name="Google Shape;34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0175" y="1418575"/>
            <a:ext cx="3617850" cy="306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04300" y="1418575"/>
            <a:ext cx="3225324" cy="3129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3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/>
              <a:t>VISITA EXPOSICIÓN FÉLIX RODRÍGUEZ DE LA FUENTE</a:t>
            </a:r>
            <a:endParaRPr b="1" u="sng"/>
          </a:p>
        </p:txBody>
      </p:sp>
      <p:sp>
        <p:nvSpPr>
          <p:cNvPr id="347" name="Google Shape;347;p43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Montserrat"/>
                <a:ea typeface="Montserrat"/>
                <a:cs typeface="Montserrat"/>
                <a:sym typeface="Montserrat"/>
              </a:rPr>
              <a:t>Fecha: 12 de diciembre 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Montserrat"/>
                <a:ea typeface="Montserrat"/>
                <a:cs typeface="Montserrat"/>
                <a:sym typeface="Montserrat"/>
              </a:rPr>
              <a:t>Profesor: Miguel A. Pinto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Montserrat"/>
                <a:ea typeface="Montserrat"/>
                <a:cs typeface="Montserrat"/>
                <a:sym typeface="Montserrat"/>
              </a:rPr>
              <a:t>Lugar: Monasterio de San Juan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8" name="Google Shape;348;p43"/>
          <p:cNvSpPr txBox="1">
            <a:spLocks noGrp="1"/>
          </p:cNvSpPr>
          <p:nvPr>
            <p:ph type="body" idx="2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49" name="Google Shape;349;p43"/>
          <p:cNvPicPr preferRelativeResize="0"/>
          <p:nvPr/>
        </p:nvPicPr>
        <p:blipFill rotWithShape="1">
          <a:blip r:embed="rId3">
            <a:alphaModFix/>
          </a:blip>
          <a:srcRect t="2063" r="2219" b="-5776"/>
          <a:stretch/>
        </p:blipFill>
        <p:spPr>
          <a:xfrm>
            <a:off x="4860375" y="1434825"/>
            <a:ext cx="4283624" cy="3538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/>
              <a:t>OTRAS VISITAS CULTURALES</a:t>
            </a:r>
            <a:endParaRPr b="1" u="sng"/>
          </a:p>
        </p:txBody>
      </p:sp>
      <p:sp>
        <p:nvSpPr>
          <p:cNvPr id="355" name="Google Shape;355;p44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800"/>
              <a:t>Inauguración de la Exposición: “</a:t>
            </a:r>
            <a:r>
              <a:rPr lang="es" sz="1800" i="1"/>
              <a:t>La sala de Arte TAGRA, memoria biográfica de un espacio expositivo burgalés. 1973-1990”</a:t>
            </a:r>
            <a:endParaRPr sz="1800" i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s" sz="1800"/>
              <a:t>Comisario de la exposición: José Matesanz</a:t>
            </a:r>
            <a:endParaRPr sz="1800"/>
          </a:p>
        </p:txBody>
      </p:sp>
      <p:sp>
        <p:nvSpPr>
          <p:cNvPr id="356" name="Google Shape;356;p44"/>
          <p:cNvSpPr txBox="1">
            <a:spLocks noGrp="1"/>
          </p:cNvSpPr>
          <p:nvPr>
            <p:ph type="body" idx="2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800"/>
              <a:t>Visita guiada a la exposición: </a:t>
            </a:r>
            <a:r>
              <a:rPr lang="es" sz="1800" i="1"/>
              <a:t>“Patrimonio edificado de la Universidad de Burgos “</a:t>
            </a:r>
            <a:endParaRPr sz="1800" i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s" sz="1800"/>
              <a:t>Comisaria de la exposición: Mª José Zaparaín</a:t>
            </a:r>
            <a:endParaRPr sz="18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5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/>
              <a:t>NATURALEZA</a:t>
            </a:r>
            <a:endParaRPr b="1" u="sng"/>
          </a:p>
        </p:txBody>
      </p:sp>
      <p:sp>
        <p:nvSpPr>
          <p:cNvPr id="362" name="Google Shape;362;p45"/>
          <p:cNvSpPr txBox="1">
            <a:spLocks noGrp="1"/>
          </p:cNvSpPr>
          <p:nvPr>
            <p:ph type="subTitle" idx="1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6"/>
          <p:cNvSpPr txBox="1">
            <a:spLocks noGrp="1"/>
          </p:cNvSpPr>
          <p:nvPr>
            <p:ph type="title"/>
          </p:nvPr>
        </p:nvSpPr>
        <p:spPr>
          <a:xfrm>
            <a:off x="164250" y="848700"/>
            <a:ext cx="4587000" cy="3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/>
              <a:t>SALIDA A LA NATURALEZA</a:t>
            </a:r>
            <a:endParaRPr b="1" u="sng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/>
              <a:t>(3 de junio de 2018)</a:t>
            </a:r>
            <a:endParaRPr sz="1400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13716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/>
              <a:t>Lagunas de Neila</a:t>
            </a:r>
            <a:endParaRPr sz="1400"/>
          </a:p>
          <a:p>
            <a:pPr marL="13716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/>
              <a:t>La Yecla</a:t>
            </a:r>
            <a:endParaRPr sz="1400"/>
          </a:p>
        </p:txBody>
      </p:sp>
      <p:pic>
        <p:nvPicPr>
          <p:cNvPr id="368" name="Google Shape;36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2325" y="170450"/>
            <a:ext cx="3428350" cy="4561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u="sng"/>
              <a:t>SALIDA A LA NATURALEZA</a:t>
            </a:r>
            <a:endParaRPr u="sng"/>
          </a:p>
        </p:txBody>
      </p:sp>
      <p:sp>
        <p:nvSpPr>
          <p:cNvPr id="374" name="Google Shape;374;p47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3  de junio de 2018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/>
              <a:t>Guía: Miguel Ángel Pino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s"/>
              <a:t>Lugares: Lagunas de Neila, Sabinares del Arlanza, La Yecla</a:t>
            </a:r>
            <a:endParaRPr/>
          </a:p>
        </p:txBody>
      </p:sp>
      <p:sp>
        <p:nvSpPr>
          <p:cNvPr id="375" name="Google Shape;375;p47"/>
          <p:cNvSpPr txBox="1">
            <a:spLocks noGrp="1"/>
          </p:cNvSpPr>
          <p:nvPr>
            <p:ph type="body" idx="2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76" name="Google Shape;376;p47"/>
          <p:cNvPicPr preferRelativeResize="0"/>
          <p:nvPr/>
        </p:nvPicPr>
        <p:blipFill rotWithShape="1">
          <a:blip r:embed="rId3">
            <a:alphaModFix/>
          </a:blip>
          <a:srcRect l="2666" t="-1760" b="1760"/>
          <a:stretch/>
        </p:blipFill>
        <p:spPr>
          <a:xfrm>
            <a:off x="0" y="0"/>
            <a:ext cx="889992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8"/>
          <p:cNvSpPr txBox="1">
            <a:spLocks noGrp="1"/>
          </p:cNvSpPr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 b="1" u="sng"/>
              <a:t>VIAJES</a:t>
            </a:r>
            <a:r>
              <a:rPr lang="es"/>
              <a:t> 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/>
              <a:t>VIAJE A NÁPOLES Y SUR DE ITALIA</a:t>
            </a:r>
            <a:endParaRPr b="1" u="sng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/>
              <a:t>21 A 28 de abril de 2018</a:t>
            </a:r>
            <a:endParaRPr b="1" u="sng"/>
          </a:p>
        </p:txBody>
      </p:sp>
      <p:sp>
        <p:nvSpPr>
          <p:cNvPr id="387" name="Google Shape;387;p49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88" name="Google Shape;38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150" y="1378575"/>
            <a:ext cx="8462301" cy="376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0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/>
              <a:t>VIAJE A NÁPOLES Y SUR DE ITALIA</a:t>
            </a:r>
            <a:endParaRPr b="1" u="sng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/>
              <a:t>21 A 28 de abril de 2018</a:t>
            </a:r>
            <a:endParaRPr b="1" u="sng"/>
          </a:p>
        </p:txBody>
      </p:sp>
      <p:sp>
        <p:nvSpPr>
          <p:cNvPr id="394" name="Google Shape;394;p50"/>
          <p:cNvSpPr txBox="1">
            <a:spLocks noGrp="1"/>
          </p:cNvSpPr>
          <p:nvPr>
            <p:ph type="body" idx="1"/>
          </p:nvPr>
        </p:nvSpPr>
        <p:spPr>
          <a:xfrm>
            <a:off x="1382625" y="1737775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 u="sng">
                <a:latin typeface="Arial"/>
                <a:ea typeface="Arial"/>
                <a:cs typeface="Arial"/>
                <a:sym typeface="Arial"/>
              </a:rPr>
              <a:t>Asistentes</a:t>
            </a:r>
            <a:endParaRPr sz="1800" b="1" u="sng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u="sng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u="sng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Arial"/>
                <a:ea typeface="Arial"/>
                <a:cs typeface="Arial"/>
                <a:sym typeface="Arial"/>
              </a:rPr>
              <a:t>48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50"/>
          <p:cNvSpPr txBox="1">
            <a:spLocks noGrp="1"/>
          </p:cNvSpPr>
          <p:nvPr>
            <p:ph type="body" idx="2"/>
          </p:nvPr>
        </p:nvSpPr>
        <p:spPr>
          <a:xfrm>
            <a:off x="4933196" y="1518925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 u="sng">
                <a:latin typeface="Arial"/>
                <a:ea typeface="Arial"/>
                <a:cs typeface="Arial"/>
                <a:sym typeface="Arial"/>
              </a:rPr>
              <a:t>Lugares visitados</a:t>
            </a:r>
            <a:endParaRPr sz="1800" b="1" u="sng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s" sz="1400">
                <a:latin typeface="Arial"/>
                <a:ea typeface="Arial"/>
                <a:cs typeface="Arial"/>
                <a:sym typeface="Arial"/>
              </a:rPr>
              <a:t>Nàpoles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s" sz="1400">
                <a:latin typeface="Arial"/>
                <a:ea typeface="Arial"/>
                <a:cs typeface="Arial"/>
                <a:sym typeface="Arial"/>
              </a:rPr>
              <a:t>Positano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s" sz="1400">
                <a:latin typeface="Arial"/>
                <a:ea typeface="Arial"/>
                <a:cs typeface="Arial"/>
                <a:sym typeface="Arial"/>
              </a:rPr>
              <a:t>Pompeya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s" sz="1400">
                <a:latin typeface="Arial"/>
                <a:ea typeface="Arial"/>
                <a:cs typeface="Arial"/>
                <a:sym typeface="Arial"/>
              </a:rPr>
              <a:t>Salerno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s" sz="1400">
                <a:latin typeface="Arial"/>
                <a:ea typeface="Arial"/>
                <a:cs typeface="Arial"/>
                <a:sym typeface="Arial"/>
              </a:rPr>
              <a:t>Herculano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s" sz="1400">
                <a:latin typeface="Arial"/>
                <a:ea typeface="Arial"/>
                <a:cs typeface="Arial"/>
                <a:sym typeface="Arial"/>
              </a:rPr>
              <a:t>Sorrento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s" sz="1400">
                <a:latin typeface="Arial"/>
                <a:ea typeface="Arial"/>
                <a:cs typeface="Arial"/>
                <a:sym typeface="Arial"/>
              </a:rPr>
              <a:t>Costa Amalfitana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s" sz="1400">
                <a:latin typeface="Arial"/>
                <a:ea typeface="Arial"/>
                <a:cs typeface="Arial"/>
                <a:sym typeface="Arial"/>
              </a:rPr>
              <a:t>Paestum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1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/>
              <a:t>VIAJE A LA SEVILLA DE MURILLO</a:t>
            </a:r>
            <a:endParaRPr u="sng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/>
              <a:t>6 al 10 de marzo de 2019</a:t>
            </a:r>
            <a:endParaRPr u="sng"/>
          </a:p>
        </p:txBody>
      </p:sp>
      <p:sp>
        <p:nvSpPr>
          <p:cNvPr id="401" name="Google Shape;401;p51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02" name="Google Shape;40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125" y="1307850"/>
            <a:ext cx="8449651" cy="450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6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/>
              <a:t>CAMBIO DE DESPACHO</a:t>
            </a:r>
            <a:endParaRPr b="1" u="sng"/>
          </a:p>
        </p:txBody>
      </p:sp>
      <p:sp>
        <p:nvSpPr>
          <p:cNvPr id="153" name="Google Shape;153;p16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/>
              <a:t>Ahora estamos en:</a:t>
            </a:r>
            <a:endParaRPr sz="1800"/>
          </a:p>
          <a:p>
            <a:pPr marL="0" lvl="0" indent="45720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800"/>
              <a:t>Edificio de Servicios Centrales de la UBU . Planta Baja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800"/>
              <a:t>Ventajas: </a:t>
            </a:r>
            <a:endParaRPr sz="180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s" sz="1800"/>
              <a:t>Mayor visibilidad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 sz="1800"/>
              <a:t>Muy próximo a todos los servicios universitarios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2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/>
              <a:t>VIAJE A LA SEVILLA DE MURILLO</a:t>
            </a:r>
            <a:endParaRPr b="1" u="sng"/>
          </a:p>
        </p:txBody>
      </p:sp>
      <p:sp>
        <p:nvSpPr>
          <p:cNvPr id="408" name="Google Shape;408;p52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latin typeface="Arial"/>
                <a:ea typeface="Arial"/>
                <a:cs typeface="Arial"/>
                <a:sym typeface="Arial"/>
              </a:rPr>
              <a:t>Nº ASISTENTES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latin typeface="Arial"/>
                <a:ea typeface="Arial"/>
                <a:cs typeface="Arial"/>
                <a:sym typeface="Arial"/>
              </a:rPr>
              <a:t>48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52"/>
          <p:cNvSpPr txBox="1">
            <a:spLocks noGrp="1"/>
          </p:cNvSpPr>
          <p:nvPr>
            <p:ph type="body" idx="2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latin typeface="Arial"/>
                <a:ea typeface="Arial"/>
                <a:cs typeface="Arial"/>
                <a:sym typeface="Arial"/>
              </a:rPr>
              <a:t>LUGARES VISITADOS: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s" sz="1400">
                <a:latin typeface="Arial"/>
                <a:ea typeface="Arial"/>
                <a:cs typeface="Arial"/>
                <a:sym typeface="Arial"/>
              </a:rPr>
              <a:t>Plasencia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s" sz="1400">
                <a:latin typeface="Arial"/>
                <a:ea typeface="Arial"/>
                <a:cs typeface="Arial"/>
                <a:sym typeface="Arial"/>
              </a:rPr>
              <a:t>Sevilla (La Sevilla de Murilllo)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s" sz="1400">
                <a:latin typeface="Arial"/>
                <a:ea typeface="Arial"/>
                <a:cs typeface="Arial"/>
                <a:sym typeface="Arial"/>
              </a:rPr>
              <a:t>Carmona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s" sz="1400">
                <a:latin typeface="Arial"/>
                <a:ea typeface="Arial"/>
                <a:cs typeface="Arial"/>
                <a:sym typeface="Arial"/>
              </a:rPr>
              <a:t>Itálica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3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/>
              <a:t>PREPARACIÓN DEL XXIII ENCUENTRO ALUMNI ESPAÑA EN LA UNIVERSIDAD DE BURGOS,</a:t>
            </a:r>
            <a:endParaRPr/>
          </a:p>
        </p:txBody>
      </p:sp>
      <p:sp>
        <p:nvSpPr>
          <p:cNvPr id="415" name="Google Shape;415;p53"/>
          <p:cNvSpPr txBox="1">
            <a:spLocks noGrp="1"/>
          </p:cNvSpPr>
          <p:nvPr>
            <p:ph type="body" idx="1"/>
          </p:nvPr>
        </p:nvSpPr>
        <p:spPr>
          <a:xfrm>
            <a:off x="1168800" y="1934175"/>
            <a:ext cx="3403200" cy="33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1150" algn="l" rtl="0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s"/>
              <a:t>Conferencias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"/>
              <a:t>Ponentes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"/>
              <a:t>Catering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"/>
              <a:t>Visitas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"/>
              <a:t>Alojamientos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"/>
              <a:t>Autobuses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416" name="Google Shape;416;p53"/>
          <p:cNvSpPr txBox="1">
            <a:spLocks noGrp="1"/>
          </p:cNvSpPr>
          <p:nvPr>
            <p:ph type="body" idx="2"/>
          </p:nvPr>
        </p:nvSpPr>
        <p:spPr>
          <a:xfrm>
            <a:off x="5091296" y="184720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17" name="Google Shape;417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73275" y="1750975"/>
            <a:ext cx="4170724" cy="3489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12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/>
              <a:t>PREPARACIÓN DEL XXII ENCUENTRO ALUMNI ESPAÑA EN LA UNIVERSIDAD DE BURGOS</a:t>
            </a:r>
            <a:endParaRPr/>
          </a:p>
        </p:txBody>
      </p:sp>
      <p:sp>
        <p:nvSpPr>
          <p:cNvPr id="423" name="Google Shape;423;p54"/>
          <p:cNvSpPr txBox="1">
            <a:spLocks noGrp="1"/>
          </p:cNvSpPr>
          <p:nvPr>
            <p:ph type="body" idx="1"/>
          </p:nvPr>
        </p:nvSpPr>
        <p:spPr>
          <a:xfrm>
            <a:off x="1297500" y="1940400"/>
            <a:ext cx="7038900" cy="29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Se celebrará los días  </a:t>
            </a:r>
            <a:r>
              <a:rPr lang="es" sz="1800" b="1" u="sng"/>
              <a:t>13 y 14 de junio</a:t>
            </a:r>
            <a:r>
              <a:rPr lang="es"/>
              <a:t>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/>
              <a:t>Inauguración, a cargo de :  rector de la universidad, </a:t>
            </a:r>
            <a:r>
              <a:rPr lang="es" sz="1800" b="1" u="sng"/>
              <a:t>D. Manuel Pérez Mateos </a:t>
            </a:r>
            <a:r>
              <a:rPr lang="es"/>
              <a:t>y el presidente del Consejo Social y socio de honor de Alumni UBU ,</a:t>
            </a:r>
            <a:r>
              <a:rPr lang="es" b="1" u="sng"/>
              <a:t> </a:t>
            </a:r>
            <a:r>
              <a:rPr lang="es" sz="1800" b="1" u="sng"/>
              <a:t>D. Luis Abril Pérez.</a:t>
            </a:r>
            <a:endParaRPr sz="1800" b="1" u="sng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/>
              <a:t>Se hablará, entre otros temas, de: </a:t>
            </a:r>
            <a:endParaRPr/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s" sz="2400" b="1" u="sng"/>
              <a:t>Blokchain </a:t>
            </a:r>
            <a:endParaRPr sz="2400" b="1" u="sng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s" sz="2400" b="1" u="sng"/>
              <a:t>Incentivos fiscales al mecenazgo universitario</a:t>
            </a:r>
            <a:endParaRPr sz="2400" b="1" u="sng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5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55"/>
          <p:cNvSpPr txBox="1">
            <a:spLocks noGrp="1"/>
          </p:cNvSpPr>
          <p:nvPr>
            <p:ph type="subTitle" idx="1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56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8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/>
              <a:t>PROPUESTA ACTIVIDADES 2019-2010</a:t>
            </a:r>
            <a:endParaRPr b="1" u="sng"/>
          </a:p>
        </p:txBody>
      </p:sp>
      <p:sp>
        <p:nvSpPr>
          <p:cNvPr id="435" name="Google Shape;435;p56"/>
          <p:cNvSpPr txBox="1">
            <a:spLocks noGrp="1"/>
          </p:cNvSpPr>
          <p:nvPr>
            <p:ph type="subTitle" idx="1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5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/>
              <a:t>Propuesta de actividades 2019-2020</a:t>
            </a:r>
            <a:endParaRPr b="1" u="sng"/>
          </a:p>
        </p:txBody>
      </p:sp>
      <p:sp>
        <p:nvSpPr>
          <p:cNvPr id="441" name="Google Shape;441;p57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graphicFrame>
        <p:nvGraphicFramePr>
          <p:cNvPr id="442" name="Google Shape;442;p57"/>
          <p:cNvGraphicFramePr/>
          <p:nvPr/>
        </p:nvGraphicFramePr>
        <p:xfrm>
          <a:off x="952500" y="1428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{CF89CAD8-E7CD-4100-8E38-C4684B52BF24}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chemeClr val="lt1"/>
                          </a:solidFill>
                        </a:rPr>
                        <a:t>XXIII Encuentro Alumni España (13 y 14 de junio)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chemeClr val="lt1"/>
                          </a:solidFill>
                        </a:rPr>
                        <a:t>Viaje a Flandes. (Septiembre)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chemeClr val="lt1"/>
                          </a:solidFill>
                        </a:rPr>
                        <a:t>Visita Edades del Hombre , Lerma; Mahamud; Stª María del Campo y Stº Domingo de Silos, exposición de Antonio López (8 de junio)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chemeClr val="lt1"/>
                          </a:solidFill>
                        </a:rPr>
                        <a:t>Salidas a la naturaleza (Ubuverde: Geoparque de Las Loras, 25 de mayo y Aula CajaBurgos)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chemeClr val="lt1"/>
                          </a:solidFill>
                        </a:rPr>
                        <a:t>III Curso de Música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chemeClr val="lt1"/>
                          </a:solidFill>
                        </a:rPr>
                        <a:t>Gran Encuentro Alumni UBU  </a:t>
                      </a:r>
                      <a:r>
                        <a:rPr lang="es" i="1">
                          <a:solidFill>
                            <a:schemeClr val="lt1"/>
                          </a:solidFill>
                        </a:rPr>
                        <a:t>“25 aniversario UBU “</a:t>
                      </a:r>
                      <a:endParaRPr i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chemeClr val="lt1"/>
                          </a:solidFill>
                        </a:rPr>
                        <a:t>II Curso de Historia “período entreguerras”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i="1">
                          <a:solidFill>
                            <a:schemeClr val="lt1"/>
                          </a:solidFill>
                        </a:rPr>
                        <a:t>“Sábados de la Catedral” </a:t>
                      </a:r>
                      <a:r>
                        <a:rPr lang="es">
                          <a:solidFill>
                            <a:schemeClr val="lt1"/>
                          </a:solidFill>
                        </a:rPr>
                        <a:t> (distintas capillas)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chemeClr val="lt1"/>
                          </a:solidFill>
                        </a:rPr>
                        <a:t>IX Curso de danza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chemeClr val="lt1"/>
                          </a:solidFill>
                        </a:rPr>
                        <a:t>Visita Museos  </a:t>
                      </a:r>
                      <a:r>
                        <a:rPr lang="es" i="1">
                          <a:solidFill>
                            <a:schemeClr val="lt1"/>
                          </a:solidFill>
                        </a:rPr>
                        <a:t>“Otro Madrid”</a:t>
                      </a:r>
                      <a:endParaRPr i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chemeClr val="lt1"/>
                          </a:solidFill>
                        </a:rPr>
                        <a:t>Club de Lectura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8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/>
              <a:t>MUCHAS GRACIAS</a:t>
            </a:r>
            <a:endParaRPr sz="3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/>
              <a:t>POR SU ATENCIÓN</a:t>
            </a:r>
            <a:endParaRPr sz="3600"/>
          </a:p>
        </p:txBody>
      </p:sp>
      <p:sp>
        <p:nvSpPr>
          <p:cNvPr id="448" name="Google Shape;448;p58"/>
          <p:cNvSpPr txBox="1">
            <a:spLocks noGrp="1"/>
          </p:cNvSpPr>
          <p:nvPr>
            <p:ph type="subTitle" idx="1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>
                <a:latin typeface="Arial"/>
                <a:ea typeface="Arial"/>
                <a:cs typeface="Arial"/>
                <a:sym typeface="Arial"/>
              </a:rPr>
              <a:t>REUNIONES CON LA UNIVERSIDAD (GERENCIA, SERVICIO DE INFORMÁTICA)</a:t>
            </a:r>
            <a:endParaRPr/>
          </a:p>
        </p:txBody>
      </p:sp>
      <p:sp>
        <p:nvSpPr>
          <p:cNvPr id="159" name="Google Shape;159;p17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u="sng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1800" b="1" u="sng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s" sz="1800" b="1" u="sng"/>
              <a:t>7  REUNIONES</a:t>
            </a:r>
            <a:endParaRPr sz="1800" b="1" u="sng"/>
          </a:p>
        </p:txBody>
      </p:sp>
      <p:sp>
        <p:nvSpPr>
          <p:cNvPr id="160" name="Google Shape;160;p17"/>
          <p:cNvSpPr txBox="1">
            <a:spLocks noGrp="1"/>
          </p:cNvSpPr>
          <p:nvPr>
            <p:ph type="body" idx="2"/>
          </p:nvPr>
        </p:nvSpPr>
        <p:spPr>
          <a:xfrm>
            <a:off x="5006171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u="sng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u="sng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u="sng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u="sng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 u="sng">
                <a:latin typeface="Arial"/>
                <a:ea typeface="Arial"/>
                <a:cs typeface="Arial"/>
                <a:sym typeface="Arial"/>
              </a:rPr>
              <a:t>   	RESULTADOS</a:t>
            </a:r>
            <a:endParaRPr sz="1800" b="1" u="sng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s" sz="1400">
                <a:latin typeface="Arial"/>
                <a:ea typeface="Arial"/>
                <a:cs typeface="Arial"/>
                <a:sym typeface="Arial"/>
              </a:rPr>
              <a:t>Cambio de despacho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s" sz="1400">
                <a:latin typeface="Arial"/>
                <a:ea typeface="Arial"/>
                <a:cs typeface="Arial"/>
                <a:sym typeface="Arial"/>
              </a:rPr>
              <a:t>Contratación trabajador a tiempo parcial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s" sz="1400">
                <a:latin typeface="Arial"/>
                <a:ea typeface="Arial"/>
                <a:cs typeface="Arial"/>
                <a:sym typeface="Arial"/>
              </a:rPr>
              <a:t>Adquisición CRM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8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/>
              <a:t>FIRMA CONVENIO CON LA UNIVERSIDAD</a:t>
            </a:r>
            <a:endParaRPr/>
          </a:p>
        </p:txBody>
      </p:sp>
      <p:sp>
        <p:nvSpPr>
          <p:cNvPr id="166" name="Google Shape;166;p18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7" name="Google Shape;167;p18"/>
          <p:cNvPicPr preferRelativeResize="0"/>
          <p:nvPr/>
        </p:nvPicPr>
        <p:blipFill rotWithShape="1">
          <a:blip r:embed="rId3">
            <a:alphaModFix/>
          </a:blip>
          <a:srcRect b="-5898"/>
          <a:stretch/>
        </p:blipFill>
        <p:spPr>
          <a:xfrm>
            <a:off x="689850" y="1434725"/>
            <a:ext cx="7764302" cy="3708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/>
              <a:t>FIRMA CONVENIO CON LA UNIVERSIDAD</a:t>
            </a:r>
            <a:endParaRPr b="1" u="sng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/>
              <a:t>compromisos de la UBU:</a:t>
            </a:r>
            <a:endParaRPr b="1"/>
          </a:p>
        </p:txBody>
      </p:sp>
      <p:sp>
        <p:nvSpPr>
          <p:cNvPr id="173" name="Google Shape;173;p19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s" sz="1800">
                <a:latin typeface="Arial"/>
                <a:ea typeface="Arial"/>
                <a:cs typeface="Arial"/>
                <a:sym typeface="Arial"/>
              </a:rPr>
              <a:t>Adquisición de un CRM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s" sz="1800">
                <a:latin typeface="Arial"/>
                <a:ea typeface="Arial"/>
                <a:cs typeface="Arial"/>
                <a:sym typeface="Arial"/>
              </a:rPr>
              <a:t>Convocatoria de una plaza a tiempo parcial para la gestión de la oficina Alumni UBU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s" sz="1800">
                <a:latin typeface="Arial"/>
                <a:ea typeface="Arial"/>
                <a:cs typeface="Arial"/>
                <a:sym typeface="Arial"/>
              </a:rPr>
              <a:t> Acceso a la biblioteca universitaria virtual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s" sz="1800">
                <a:latin typeface="Arial"/>
                <a:ea typeface="Arial"/>
                <a:cs typeface="Arial"/>
                <a:sym typeface="Arial"/>
              </a:rPr>
              <a:t>Carnet virtual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s" sz="1800">
                <a:latin typeface="Arial"/>
                <a:ea typeface="Arial"/>
                <a:cs typeface="Arial"/>
                <a:sym typeface="Arial"/>
              </a:rPr>
              <a:t>Acceso a wifi de la universidad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s" sz="1800">
                <a:latin typeface="Arial"/>
                <a:ea typeface="Arial"/>
                <a:cs typeface="Arial"/>
                <a:sym typeface="Arial"/>
              </a:rPr>
              <a:t>Dirección de correo electrónico para los socios con el dominio @alumni.ubu.es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s" sz="1800">
                <a:latin typeface="Arial"/>
                <a:ea typeface="Arial"/>
                <a:cs typeface="Arial"/>
                <a:sym typeface="Arial"/>
              </a:rPr>
              <a:t>Financiación encuentros Alumni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6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0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/>
              <a:t>FIRMA CONVENIO CON LA UNIVERSIDAD</a:t>
            </a:r>
            <a:endParaRPr b="1" u="sng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/>
              <a:t>compromisos Alumni:</a:t>
            </a:r>
            <a:endParaRPr b="1"/>
          </a:p>
        </p:txBody>
      </p:sp>
      <p:sp>
        <p:nvSpPr>
          <p:cNvPr id="179" name="Google Shape;179;p20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/>
              <a:t>Captación de socios 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800"/>
              <a:t>Gestionar la relación de los egresados con la universidad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800"/>
              <a:t>Organizar actividades de interés para los socios en general y egresados en particular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800"/>
              <a:t>Instaurar una red Alumni  UBU de egresados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800"/>
              <a:t>Promover la financiación de becas, ayudas, o premios para másteres o estudios de postgrado en general, a estudiantes UBU 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1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/>
              <a:t>BECAS ALUMNI</a:t>
            </a:r>
            <a:endParaRPr b="1" u="sng"/>
          </a:p>
        </p:txBody>
      </p:sp>
      <p:sp>
        <p:nvSpPr>
          <p:cNvPr id="185" name="Google Shape;185;p21"/>
          <p:cNvSpPr txBox="1">
            <a:spLocks noGrp="1"/>
          </p:cNvSpPr>
          <p:nvPr>
            <p:ph type="body" idx="1"/>
          </p:nvPr>
        </p:nvSpPr>
        <p:spPr>
          <a:xfrm>
            <a:off x="1224550" y="958650"/>
            <a:ext cx="7038900" cy="32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/>
              <a:t>CURSO 2017-2018</a:t>
            </a:r>
            <a:endParaRPr sz="15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500"/>
              <a:t>Se financió a un alumno UBU la matrícula en el Máster en </a:t>
            </a:r>
            <a:r>
              <a:rPr lang="es" sz="1500" i="1"/>
              <a:t>“Profesor en educación secundaria obligatoria y bachillerato”</a:t>
            </a:r>
            <a:r>
              <a:rPr lang="es" sz="1500"/>
              <a:t> por importe de 1000 €. El resto de las becas propuestas quedaron desiertas. </a:t>
            </a:r>
            <a:endParaRPr sz="15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500"/>
              <a:t>El criterio era: destinadas a estudiantes de másteres que tuviesen dificultades económicas sobrevenidas.</a:t>
            </a:r>
            <a:endParaRPr sz="150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500"/>
              <a:t>CURSO 2018-2019</a:t>
            </a:r>
            <a:endParaRPr sz="15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500"/>
              <a:t>Se ha cambiado el criterio de las becas:  Se convocarán dos becas, destinadas a dos estudiantes graduados en la UBU, con los  mejores expedientes, que realicen másteres en la UBU</a:t>
            </a:r>
            <a:endParaRPr sz="15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5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1222</Words>
  <Application>Microsoft Office PowerPoint</Application>
  <PresentationFormat>Presentación en pantalla (16:9)</PresentationFormat>
  <Paragraphs>258</Paragraphs>
  <Slides>46</Slides>
  <Notes>46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50" baseType="lpstr">
      <vt:lpstr>Arial</vt:lpstr>
      <vt:lpstr>Montserrat</vt:lpstr>
      <vt:lpstr>Lato</vt:lpstr>
      <vt:lpstr>Focus</vt:lpstr>
      <vt:lpstr>MEMORIA ALUMNI UBU 2018-2019 </vt:lpstr>
      <vt:lpstr>SOCIOS</vt:lpstr>
      <vt:lpstr>REUNIONES DE LA JUNTA DIRECTIVA</vt:lpstr>
      <vt:lpstr>CAMBIO DE DESPACHO</vt:lpstr>
      <vt:lpstr>REUNIONES CON LA UNIVERSIDAD (GERENCIA, SERVICIO DE INFORMÁTICA)</vt:lpstr>
      <vt:lpstr>FIRMA CONVENIO CON LA UNIVERSIDAD</vt:lpstr>
      <vt:lpstr>FIRMA CONVENIO CON LA UNIVERSIDAD compromisos de la UBU:</vt:lpstr>
      <vt:lpstr>FIRMA CONVENIO CON LA UNIVERSIDAD compromisos Alumni:</vt:lpstr>
      <vt:lpstr>BECAS ALUMNI</vt:lpstr>
      <vt:lpstr>ACTIVIDADES</vt:lpstr>
      <vt:lpstr>ASISTENCIA A LA JORNADA DE BIENVENIDA A ESTUDIANES DE NUEVO INGRESO : 5 de septiembre  </vt:lpstr>
      <vt:lpstr>COMIDA DE NAVIDAD Y NOMBRAMIENTO DE SOCIO DE HONOR</vt:lpstr>
      <vt:lpstr>COMIDA DE NAVIDAD Y NOMBRAMIENTO DE SOCIO DE HONOR</vt:lpstr>
      <vt:lpstr>CURSOS</vt:lpstr>
      <vt:lpstr>CURSO PRIMERA GUERRA MUNDIAL (La Gran Guerra)</vt:lpstr>
      <vt:lpstr>VISITA MUSEO DE LA GUERRA BELORADO</vt:lpstr>
      <vt:lpstr>CURSO DE MÚSICA noviembre a mayo Asistentes: 25 </vt:lpstr>
      <vt:lpstr>CURSO DE MÚSICA VISITA A LOS ÓRGANOS DE LA CATEDRAL 26/05/2018</vt:lpstr>
      <vt:lpstr>CURSO TRIANUAL DE ARTE </vt:lpstr>
      <vt:lpstr>CLUB DE LECTURA</vt:lpstr>
      <vt:lpstr>CLUB DE LECTURA</vt:lpstr>
      <vt:lpstr>CURSO DE DANZA Jornada Puertas Abiertas</vt:lpstr>
      <vt:lpstr>CURSO DE DANZA Visita a la Catedral</vt:lpstr>
      <vt:lpstr>VISITAS CULTURALES</vt:lpstr>
      <vt:lpstr>VISITA A LOS TAPICES DE LA CATEDRAL  26/05/2018</vt:lpstr>
      <vt:lpstr>VISITA A LOS TAPICES DE LA CATEDRAL 26/05/2018</vt:lpstr>
      <vt:lpstr>VISITA A ABADÍA DE SAN QUIRCE</vt:lpstr>
      <vt:lpstr>VISITA A ABADÍA DE SAN QUIRCE Canteras de Hontoria y Quintanilla de las Viñas</vt:lpstr>
      <vt:lpstr>VISITA A LAS EDADES DEL HOMBRE 24 de noviembre</vt:lpstr>
      <vt:lpstr>VISITA A LAS EDADES DEL HOMBRE 24 de noviembre</vt:lpstr>
      <vt:lpstr>VISITA EXPOSICIÓN FÉLIX RODRÍGUEZ DE LA FUENTE</vt:lpstr>
      <vt:lpstr>OTRAS VISITAS CULTURALES</vt:lpstr>
      <vt:lpstr>NATURALEZA</vt:lpstr>
      <vt:lpstr>SALIDA A LA NATURALEZA (3 de junio de 2018)  Lagunas de Neila La Yecla</vt:lpstr>
      <vt:lpstr>SALIDA A LA NATURALEZA</vt:lpstr>
      <vt:lpstr>VIAJES </vt:lpstr>
      <vt:lpstr>VIAJE A NÁPOLES Y SUR DE ITALIA 21 A 28 de abril de 2018</vt:lpstr>
      <vt:lpstr>VIAJE A NÁPOLES Y SUR DE ITALIA 21 A 28 de abril de 2018</vt:lpstr>
      <vt:lpstr>VIAJE A LA SEVILLA DE MURILLO 6 al 10 de marzo de 2019</vt:lpstr>
      <vt:lpstr>VIAJE A LA SEVILLA DE MURILLO</vt:lpstr>
      <vt:lpstr>PREPARACIÓN DEL XXIII ENCUENTRO ALUMNI ESPAÑA EN LA UNIVERSIDAD DE BURGOS,</vt:lpstr>
      <vt:lpstr>PREPARACIÓN DEL XXII ENCUENTRO ALUMNI ESPAÑA EN LA UNIVERSIDAD DE BURGOS</vt:lpstr>
      <vt:lpstr>Presentación de PowerPoint</vt:lpstr>
      <vt:lpstr>PROPUESTA ACTIVIDADES 2019-2010</vt:lpstr>
      <vt:lpstr>Propuesta de actividades 2019-2020</vt:lpstr>
      <vt:lpstr>MUCHAS GRACIAS POR SU ATENCIÓN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MEMORIA ALUMNI UBU 2018-2019 </dc:title>
  <cp:lastModifiedBy>EVA MARIA CASTRESANA IGLESIAS</cp:lastModifiedBy>
  <cp:revision>4</cp:revision>
  <dcterms:modified xsi:type="dcterms:W3CDTF">2020-02-28T11:29:24Z</dcterms:modified>
</cp:coreProperties>
</file>